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7"/>
  </p:notesMasterIdLst>
  <p:sldIdLst>
    <p:sldId id="256" r:id="rId3"/>
    <p:sldId id="293" r:id="rId4"/>
    <p:sldId id="387" r:id="rId5"/>
    <p:sldId id="383" r:id="rId6"/>
    <p:sldId id="388" r:id="rId7"/>
    <p:sldId id="389" r:id="rId8"/>
    <p:sldId id="390" r:id="rId9"/>
    <p:sldId id="391" r:id="rId10"/>
    <p:sldId id="392" r:id="rId11"/>
    <p:sldId id="394" r:id="rId12"/>
    <p:sldId id="393" r:id="rId13"/>
    <p:sldId id="399" r:id="rId14"/>
    <p:sldId id="400" r:id="rId15"/>
    <p:sldId id="395" r:id="rId16"/>
    <p:sldId id="396" r:id="rId17"/>
    <p:sldId id="397" r:id="rId18"/>
    <p:sldId id="401" r:id="rId19"/>
    <p:sldId id="406" r:id="rId20"/>
    <p:sldId id="421" r:id="rId21"/>
    <p:sldId id="409" r:id="rId22"/>
    <p:sldId id="407" r:id="rId23"/>
    <p:sldId id="412" r:id="rId24"/>
    <p:sldId id="414" r:id="rId25"/>
    <p:sldId id="415" r:id="rId26"/>
    <p:sldId id="408" r:id="rId27"/>
    <p:sldId id="413" r:id="rId28"/>
    <p:sldId id="416" r:id="rId29"/>
    <p:sldId id="417" r:id="rId30"/>
    <p:sldId id="420" r:id="rId31"/>
    <p:sldId id="419" r:id="rId32"/>
    <p:sldId id="403" r:id="rId33"/>
    <p:sldId id="402" r:id="rId34"/>
    <p:sldId id="404" r:id="rId35"/>
    <p:sldId id="418" r:id="rId36"/>
  </p:sldIdLst>
  <p:sldSz cx="9144000" cy="5143500" type="screen16x9"/>
  <p:notesSz cx="6797675" cy="987266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66"/>
    <a:srgbClr val="0594FF"/>
    <a:srgbClr val="4F81BD"/>
    <a:srgbClr val="0000DA"/>
    <a:srgbClr val="F60000"/>
    <a:srgbClr val="A7E8FF"/>
    <a:srgbClr val="800000"/>
    <a:srgbClr val="FFCCCC"/>
    <a:srgbClr val="38AEB2"/>
    <a:srgbClr val="B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020" autoAdjust="0"/>
    <p:restoredTop sz="94660"/>
  </p:normalViewPr>
  <p:slideViewPr>
    <p:cSldViewPr>
      <p:cViewPr>
        <p:scale>
          <a:sx n="90" d="100"/>
          <a:sy n="90" d="100"/>
        </p:scale>
        <p:origin x="-1094" y="-4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A1D65-B69B-4C07-B288-F75D49F5565F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7345F-AC71-4E66-8D5D-0B5A35B7FC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875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2583"/>
            <a:ext cx="9144000" cy="802136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4548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1707654"/>
            <a:ext cx="8229600" cy="27003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02136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951570"/>
            <a:ext cx="6563072" cy="34548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383618"/>
            <a:ext cx="6563072" cy="3110899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roektoria" TargetMode="External"/><Relationship Id="rId2" Type="http://schemas.openxmlformats.org/officeDocument/2006/relationships/hyperlink" Target="http://proektoria.onlin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k.ru/proektoria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of.eduprof.ru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static.government.ru/media/files/0kPx2UXxuWQ.pdf/" TargetMode="External"/><Relationship Id="rId3" Type="http://schemas.openxmlformats.org/officeDocument/2006/relationships/hyperlink" Target="https://base.garant.ru/12125268/" TargetMode="External"/><Relationship Id="rId7" Type="http://schemas.openxmlformats.org/officeDocument/2006/relationships/hyperlink" Target="http://government.ru/news/23896/" TargetMode="External"/><Relationship Id="rId2" Type="http://schemas.openxmlformats.org/officeDocument/2006/relationships/hyperlink" Target="http://www.constitution.ru/10003000/10003000-4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nsultant.ru/document/cons_doc_LAW_140174/8a2ef3d550b182b12707927d61572a4cb473aa03/" TargetMode="External"/><Relationship Id="rId11" Type="http://schemas.openxmlformats.org/officeDocument/2006/relationships/hyperlink" Target="http://docs.cntd.ru/document/499506694" TargetMode="External"/><Relationship Id="rId5" Type="http://schemas.openxmlformats.org/officeDocument/2006/relationships/hyperlink" Target="https://base.garant.ru/136694/" TargetMode="External"/><Relationship Id="rId10" Type="http://schemas.openxmlformats.org/officeDocument/2006/relationships/hyperlink" Target="http://docs.cntd.ru/document/446623023" TargetMode="External"/><Relationship Id="rId4" Type="http://schemas.openxmlformats.org/officeDocument/2006/relationships/hyperlink" Target="https://fzrf.su/zakon/o-zanyatosti-naseleniya-1032-1/" TargetMode="External"/><Relationship Id="rId9" Type="http://schemas.openxmlformats.org/officeDocument/2006/relationships/hyperlink" Target="http://www.econom22.ru/pnp/natsionalnye-proekty-programmy/%D0%9E%D0%B1%D1%80%D0%B0%D0%B7%D0%BE%D0%B2%D0%B0%D0%BD%D0%B8%D0%B5.pd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library.sgu.ru/uch_lit/922.pdf" TargetMode="External"/><Relationship Id="rId2" Type="http://schemas.openxmlformats.org/officeDocument/2006/relationships/hyperlink" Target="http://www.firo.ru/wp-content/uploads/2012/12/Concept_SP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c-nark.ru/upload/iblock/d75/Nuzhna-li-nam-gosudarstvennaya-sistema-proforientatsii.pdf" TargetMode="External"/><Relationship Id="rId4" Type="http://schemas.openxmlformats.org/officeDocument/2006/relationships/hyperlink" Target="http://pudschool.ucoz.ru/documents/011.professiogrammy.pdf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atlas100.ru/" TargetMode="External"/><Relationship Id="rId3" Type="http://schemas.openxmlformats.org/officeDocument/2006/relationships/hyperlink" Target="http://www.garant.ru/" TargetMode="External"/><Relationship Id="rId7" Type="http://schemas.openxmlformats.org/officeDocument/2006/relationships/hyperlink" Target="https://www.navigatum.ru/" TargetMode="External"/><Relationship Id="rId2" Type="http://schemas.openxmlformats.org/officeDocument/2006/relationships/hyperlink" Target="http://www.consultant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oektoria.online/" TargetMode="External"/><Relationship Id="rId11" Type="http://schemas.openxmlformats.org/officeDocument/2006/relationships/hyperlink" Target="http://profigrama.ru/profession/all" TargetMode="External"/><Relationship Id="rId5" Type="http://schemas.openxmlformats.org/officeDocument/2006/relationships/hyperlink" Target="https://edu.gov.ru/" TargetMode="External"/><Relationship Id="rId10" Type="http://schemas.openxmlformats.org/officeDocument/2006/relationships/hyperlink" Target="http://prof.eduprof.ru/" TargetMode="External"/><Relationship Id="rId4" Type="http://schemas.openxmlformats.org/officeDocument/2006/relationships/hyperlink" Target="http://government.ru/" TargetMode="External"/><Relationship Id="rId9" Type="http://schemas.openxmlformats.org/officeDocument/2006/relationships/hyperlink" Target="https://worldskills.ru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422822" y="303499"/>
            <a:ext cx="57211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Докладчик: Летучева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Л.А., директор</a:t>
            </a:r>
          </a:p>
          <a:p>
            <a:pPr algn="ctr"/>
            <a:r>
              <a:rPr kumimoji="0" lang="ru-RU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ГБУДО «Дом</a:t>
            </a:r>
            <a:r>
              <a:rPr kumimoji="0" lang="ru-RU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учащейся молодежи «Магнит»</a:t>
            </a: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http://dum-magnit.ru/</a:t>
            </a:r>
            <a:endParaRPr kumimoji="0" lang="ru-RU" i="0" u="none" strike="noStrike" cap="none" normalizeH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одзаголовок 10"/>
          <p:cNvSpPr txBox="1">
            <a:spLocks/>
          </p:cNvSpPr>
          <p:nvPr/>
        </p:nvSpPr>
        <p:spPr>
          <a:xfrm>
            <a:off x="683568" y="1834846"/>
            <a:ext cx="7272808" cy="1601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indent="361950" algn="ctr">
              <a:defRPr/>
            </a:pPr>
            <a:r>
              <a:rPr lang="ru-RU" sz="3200" b="1" i="1" spc="-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Новые формы профориентации и самоопределения обучающихся</a:t>
            </a:r>
            <a:endParaRPr kumimoji="0" lang="ru-RU" sz="2800" b="1" i="1" u="none" strike="noStrike" kern="1200" cap="none" spc="-5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68596" y="4759613"/>
            <a:ext cx="2547492" cy="355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defTabSz="685800">
              <a:lnSpc>
                <a:spcPct val="90000"/>
              </a:lnSpc>
              <a:spcBef>
                <a:spcPts val="375"/>
              </a:spcBef>
              <a:defRPr/>
            </a:pPr>
            <a:r>
              <a:rPr lang="ru-RU" sz="1900" b="1" i="1" dirty="0" smtClean="0">
                <a:solidFill>
                  <a:srgbClr val="A50021"/>
                </a:solidFill>
                <a:latin typeface="Bookman Old Style" pitchFamily="18" charset="0"/>
              </a:rPr>
              <a:t>25 марта 2019 г.</a:t>
            </a:r>
            <a:endParaRPr lang="ru-RU" sz="1900" b="1" i="1" dirty="0">
              <a:solidFill>
                <a:srgbClr val="A50021"/>
              </a:solidFill>
              <a:latin typeface="Bookman Old Style" pitchFamily="18" charset="0"/>
            </a:endParaRPr>
          </a:p>
        </p:txBody>
      </p:sp>
      <p:sp>
        <p:nvSpPr>
          <p:cNvPr id="19" name="Rectangle 14"/>
          <p:cNvSpPr txBox="1">
            <a:spLocks noChangeArrowheads="1"/>
          </p:cNvSpPr>
          <p:nvPr/>
        </p:nvSpPr>
        <p:spPr>
          <a:xfrm>
            <a:off x="1619673" y="3975906"/>
            <a:ext cx="6404839" cy="652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1" indent="0" algn="ctr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«Профориентация – новый формат».</a:t>
            </a:r>
          </a:p>
          <a:p>
            <a:pPr marL="0" marR="0" lvl="1" indent="0" algn="ctr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Коуч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-сет для руководителей средних общеобразовательных организаций </a:t>
            </a:r>
            <a:endParaRPr kumimoji="0" lang="de-DE" altLang="zh-CN" sz="2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769" y="232521"/>
            <a:ext cx="2221807" cy="160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900" y="-4045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Законодательная база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в области профориентации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43808" y="1059582"/>
            <a:ext cx="610655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Указ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Президента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РФ от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7 мая 2018 г. № 204 </a:t>
            </a:r>
            <a:endParaRPr lang="ru-RU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indent="361950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Задача: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  <a:p>
            <a:pPr indent="361950"/>
            <a:r>
              <a:rPr lang="ru-RU" sz="1600" dirty="0"/>
              <a:t>формирование эффективной системы </a:t>
            </a:r>
            <a:r>
              <a:rPr lang="ru-RU" sz="1600" dirty="0" smtClean="0"/>
              <a:t>выявления,</a:t>
            </a:r>
          </a:p>
          <a:p>
            <a:r>
              <a:rPr lang="ru-RU" sz="1600" dirty="0" smtClean="0"/>
              <a:t>поддержки </a:t>
            </a:r>
            <a:r>
              <a:rPr lang="ru-RU" sz="1600" dirty="0"/>
              <a:t>и развития </a:t>
            </a:r>
            <a:r>
              <a:rPr lang="ru-RU" sz="1600" dirty="0" smtClean="0"/>
              <a:t>способностей </a:t>
            </a:r>
            <a:r>
              <a:rPr lang="ru-RU" sz="1600" dirty="0"/>
              <a:t>и талантов у детей и </a:t>
            </a:r>
            <a:endParaRPr lang="ru-RU" sz="1600" dirty="0" smtClean="0"/>
          </a:p>
          <a:p>
            <a:r>
              <a:rPr lang="ru-RU" sz="1600" dirty="0" smtClean="0"/>
              <a:t>молодежи</a:t>
            </a:r>
            <a:r>
              <a:rPr lang="ru-RU" sz="1600" dirty="0"/>
              <a:t>, основанной на принципах справедливости, </a:t>
            </a:r>
            <a:endParaRPr lang="ru-RU" sz="1600" dirty="0" smtClean="0"/>
          </a:p>
          <a:p>
            <a:r>
              <a:rPr lang="ru-RU" sz="1600" dirty="0" smtClean="0"/>
              <a:t>всеобщности </a:t>
            </a:r>
            <a:r>
              <a:rPr lang="ru-RU" sz="1600" dirty="0"/>
              <a:t>и направленной на самоопределение и </a:t>
            </a:r>
            <a:endParaRPr lang="ru-RU" sz="1600" dirty="0" smtClean="0"/>
          </a:p>
          <a:p>
            <a:r>
              <a:rPr lang="ru-RU" sz="1600" dirty="0" smtClean="0"/>
              <a:t>профессиональную </a:t>
            </a:r>
            <a:r>
              <a:rPr lang="ru-RU" sz="1600" dirty="0"/>
              <a:t>ориентацию </a:t>
            </a:r>
            <a:r>
              <a:rPr lang="ru-RU" sz="1600" dirty="0" smtClean="0"/>
              <a:t>всех </a:t>
            </a:r>
            <a:r>
              <a:rPr lang="ru-RU" sz="1600" dirty="0"/>
              <a:t>обучающихся.</a:t>
            </a:r>
          </a:p>
        </p:txBody>
      </p:sp>
      <p:pic>
        <p:nvPicPr>
          <p:cNvPr id="2050" name="Picture 2" descr="https://school4.edusev.ru/uploads/20500/20429/section/327356/22.06.2018/1486412_20120713154848.gif?15314215024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91" y="1059582"/>
            <a:ext cx="2543605" cy="190770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168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900" y="-4045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Законодательная база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в области профориентации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31640" y="987574"/>
            <a:ext cx="761872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Федеральный закон "Об образовании в Российской </a:t>
            </a:r>
            <a:endParaRPr lang="ru-RU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Федерации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" от 29.12.2012 N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273-ФЗ</a:t>
            </a:r>
          </a:p>
          <a:p>
            <a:pPr indent="361950"/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Статья 42. 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Психолого-педагогическая, медицинская и </a:t>
            </a:r>
            <a:endParaRPr lang="ru-RU" sz="16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социальная помощь 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обучающимся, испытывающим трудности в освоении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основных 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общеобразовательных программ, развитии и социальной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адаптации</a:t>
            </a:r>
            <a:endParaRPr lang="ru-RU" sz="1600" b="1" dirty="0">
              <a:solidFill>
                <a:srgbClr val="002060"/>
              </a:solidFill>
              <a:latin typeface="Bookman Old Style" pitchFamily="18" charset="0"/>
            </a:endParaRPr>
          </a:p>
          <a:p>
            <a:pPr indent="361950"/>
            <a:r>
              <a:rPr lang="ru-RU" sz="1600" dirty="0"/>
              <a:t>2. Психолого-педагогическая, медицинская и социальная помощь </a:t>
            </a:r>
            <a:endParaRPr lang="ru-RU" sz="1600" dirty="0" smtClean="0"/>
          </a:p>
          <a:p>
            <a:r>
              <a:rPr lang="ru-RU" sz="1600" dirty="0" smtClean="0"/>
              <a:t>включает </a:t>
            </a:r>
            <a:r>
              <a:rPr lang="ru-RU" sz="1600" dirty="0"/>
              <a:t>в себя</a:t>
            </a:r>
            <a:r>
              <a:rPr lang="ru-RU" sz="1600" dirty="0" smtClean="0"/>
              <a:t>:</a:t>
            </a:r>
          </a:p>
          <a:p>
            <a:pPr indent="361950"/>
            <a:r>
              <a:rPr lang="ru-RU" sz="1600" dirty="0" smtClean="0"/>
              <a:t>…</a:t>
            </a:r>
          </a:p>
          <a:p>
            <a:pPr indent="361950"/>
            <a:r>
              <a:rPr lang="ru-RU" sz="1600" u="sng" dirty="0"/>
              <a:t>4) помощь обучающимся в профориентации, получении профессии и </a:t>
            </a:r>
            <a:endParaRPr lang="ru-RU" sz="1600" u="sng" dirty="0" smtClean="0"/>
          </a:p>
          <a:p>
            <a:r>
              <a:rPr lang="ru-RU" sz="1600" u="sng" dirty="0" smtClean="0"/>
              <a:t>социальной адаптации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3074" name="Picture 2" descr="https://www.bookvoed.ru/files/1836/24/18/54/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532" y="1106522"/>
            <a:ext cx="1025291" cy="144815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486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900" y="-4045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Законодательная база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в области профориентации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3528" y="987574"/>
            <a:ext cx="8424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Постановление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Министерства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труда и социального развития РФ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от 27.09.1996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№1 «Об утверждении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положения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о </a:t>
            </a:r>
            <a:endParaRPr lang="ru-RU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профессиональной ориентации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и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психологической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поддержке </a:t>
            </a:r>
            <a:endParaRPr lang="ru-RU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населения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в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Российской Федерации».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504" y="2187903"/>
            <a:ext cx="903649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5113"/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Профессиональная ориентация </a:t>
            </a:r>
            <a:r>
              <a:rPr lang="ru-RU" sz="1400" dirty="0">
                <a:solidFill>
                  <a:srgbClr val="002060"/>
                </a:solidFill>
              </a:rPr>
              <a:t>- это обобщенное понятие одного из </a:t>
            </a:r>
            <a:r>
              <a:rPr lang="ru-RU" sz="1400" dirty="0" smtClean="0">
                <a:solidFill>
                  <a:srgbClr val="002060"/>
                </a:solidFill>
              </a:rPr>
              <a:t>компонентов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общечеловеческой </a:t>
            </a:r>
            <a:r>
              <a:rPr lang="ru-RU" sz="1400" dirty="0">
                <a:solidFill>
                  <a:srgbClr val="002060"/>
                </a:solidFill>
              </a:rPr>
              <a:t>культуры, проявляющегося в форме </a:t>
            </a:r>
            <a:r>
              <a:rPr lang="ru-RU" sz="1400" u="sng" dirty="0">
                <a:solidFill>
                  <a:srgbClr val="002060"/>
                </a:solidFill>
              </a:rPr>
              <a:t>заботы общества о профессиональном </a:t>
            </a:r>
            <a:endParaRPr lang="ru-RU" sz="1400" u="sng" dirty="0" smtClean="0">
              <a:solidFill>
                <a:srgbClr val="002060"/>
              </a:solidFill>
            </a:endParaRPr>
          </a:p>
          <a:p>
            <a:r>
              <a:rPr lang="ru-RU" sz="1400" u="sng" dirty="0" smtClean="0">
                <a:solidFill>
                  <a:srgbClr val="002060"/>
                </a:solidFill>
              </a:rPr>
              <a:t>становлении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>
                <a:solidFill>
                  <a:srgbClr val="002060"/>
                </a:solidFill>
              </a:rPr>
              <a:t>подрастающего поколения, поддержки и развития природных дарований, а также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проведения </a:t>
            </a:r>
            <a:r>
              <a:rPr lang="ru-RU" sz="1400" dirty="0">
                <a:solidFill>
                  <a:srgbClr val="002060"/>
                </a:solidFill>
              </a:rPr>
              <a:t>комплекса специальных мер </a:t>
            </a:r>
            <a:r>
              <a:rPr lang="ru-RU" sz="1400" u="sng" dirty="0">
                <a:solidFill>
                  <a:srgbClr val="002060"/>
                </a:solidFill>
              </a:rPr>
              <a:t>содействия человеку в профессиональном </a:t>
            </a:r>
            <a:r>
              <a:rPr lang="ru-RU" sz="1400" u="sng" dirty="0" smtClean="0">
                <a:solidFill>
                  <a:srgbClr val="002060"/>
                </a:solidFill>
              </a:rPr>
              <a:t>самоопределении </a:t>
            </a:r>
            <a:r>
              <a:rPr lang="ru-RU" sz="1400" dirty="0">
                <a:solidFill>
                  <a:srgbClr val="002060"/>
                </a:solidFill>
              </a:rPr>
              <a:t>и выборе оптимального вида занятости с учетом его потребностей и возможностей, </a:t>
            </a:r>
            <a:r>
              <a:rPr lang="ru-RU" sz="1400" dirty="0" smtClean="0">
                <a:solidFill>
                  <a:srgbClr val="002060"/>
                </a:solidFill>
              </a:rPr>
              <a:t>социально-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экономической </a:t>
            </a:r>
            <a:r>
              <a:rPr lang="ru-RU" sz="1400" dirty="0">
                <a:solidFill>
                  <a:srgbClr val="002060"/>
                </a:solidFill>
              </a:rPr>
              <a:t>ситуации на рынке труда.</a:t>
            </a:r>
            <a:endParaRPr lang="ru-RU" sz="1400" dirty="0" smtClean="0">
              <a:solidFill>
                <a:srgbClr val="002060"/>
              </a:solidFill>
            </a:endParaRPr>
          </a:p>
          <a:p>
            <a:pPr indent="265113"/>
            <a:r>
              <a:rPr lang="ru-RU" sz="1400" i="1" dirty="0" smtClean="0"/>
              <a:t>Постановление также содержит следующую информацию:</a:t>
            </a:r>
          </a:p>
          <a:p>
            <a:pPr indent="265113"/>
            <a:r>
              <a:rPr lang="ru-RU" sz="1400" dirty="0" smtClean="0"/>
              <a:t>Определяются важнейшие направления профориентации: «</a:t>
            </a:r>
            <a:r>
              <a:rPr lang="ru-RU" sz="1400" dirty="0"/>
              <a:t>профессиональная информация</a:t>
            </a:r>
            <a:r>
              <a:rPr lang="ru-RU" sz="1400" dirty="0" smtClean="0"/>
              <a:t>»,</a:t>
            </a:r>
          </a:p>
          <a:p>
            <a:r>
              <a:rPr lang="ru-RU" sz="1400" dirty="0" smtClean="0"/>
              <a:t>«</a:t>
            </a:r>
            <a:r>
              <a:rPr lang="ru-RU" sz="1400" dirty="0"/>
              <a:t>профессиональная консультация», </a:t>
            </a:r>
            <a:r>
              <a:rPr lang="ru-RU" sz="1400" dirty="0" smtClean="0"/>
              <a:t>«</a:t>
            </a:r>
            <a:r>
              <a:rPr lang="ru-RU" sz="1400" dirty="0"/>
              <a:t>профессиональный подбор», «профессиональный отбор</a:t>
            </a:r>
            <a:r>
              <a:rPr lang="ru-RU" sz="1400" dirty="0" smtClean="0"/>
              <a:t>»,</a:t>
            </a:r>
          </a:p>
          <a:p>
            <a:r>
              <a:rPr lang="ru-RU" sz="1400" dirty="0" smtClean="0"/>
              <a:t>«</a:t>
            </a:r>
            <a:r>
              <a:rPr lang="ru-RU" sz="1400" dirty="0"/>
              <a:t>профессиональная, </a:t>
            </a:r>
            <a:r>
              <a:rPr lang="ru-RU" sz="1400" dirty="0" smtClean="0"/>
              <a:t>производственная </a:t>
            </a:r>
            <a:r>
              <a:rPr lang="ru-RU" sz="1400" dirty="0"/>
              <a:t>и социальная адаптация». Раскрывается </a:t>
            </a:r>
            <a:r>
              <a:rPr lang="ru-RU" sz="1400" dirty="0" smtClean="0"/>
              <a:t>понятие</a:t>
            </a:r>
          </a:p>
          <a:p>
            <a:r>
              <a:rPr lang="ru-RU" sz="1400" dirty="0" smtClean="0"/>
              <a:t>«государственная </a:t>
            </a:r>
            <a:r>
              <a:rPr lang="ru-RU" sz="1400" dirty="0"/>
              <a:t>система профессиональной ориентации и психологической поддержки населения». </a:t>
            </a:r>
            <a:endParaRPr lang="ru-RU" sz="1400" dirty="0" smtClean="0"/>
          </a:p>
          <a:p>
            <a:pPr indent="265113"/>
            <a:r>
              <a:rPr lang="ru-RU" sz="1400" dirty="0" smtClean="0"/>
              <a:t>Излагаются </a:t>
            </a:r>
            <a:r>
              <a:rPr lang="ru-RU" sz="1400" dirty="0"/>
              <a:t>цели и методы профориентации, а также способы управления </a:t>
            </a:r>
            <a:r>
              <a:rPr lang="ru-RU" sz="1400" dirty="0" smtClean="0"/>
              <a:t>профориентацией</a:t>
            </a:r>
            <a:r>
              <a:rPr lang="ru-RU" sz="1400" dirty="0"/>
              <a:t>, </a:t>
            </a:r>
            <a:r>
              <a:rPr lang="ru-RU" sz="1400" dirty="0" smtClean="0"/>
              <a:t>в</a:t>
            </a:r>
          </a:p>
          <a:p>
            <a:r>
              <a:rPr lang="ru-RU" sz="1400" dirty="0" smtClean="0"/>
              <a:t>частности </a:t>
            </a:r>
            <a:r>
              <a:rPr lang="ru-RU" sz="1400" dirty="0"/>
              <a:t>на уровне образовательных учреждений различных типов.</a:t>
            </a:r>
          </a:p>
        </p:txBody>
      </p:sp>
    </p:spTree>
    <p:extLst>
      <p:ext uri="{BB962C8B-B14F-4D97-AF65-F5344CB8AC3E}">
        <p14:creationId xmlns:p14="http://schemas.microsoft.com/office/powerpoint/2010/main" xmlns="" val="160448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900" y="-4045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Законодательная база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в области профориентации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1979" y="924961"/>
            <a:ext cx="8964921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002060"/>
                </a:solidFill>
              </a:rPr>
              <a:t>6.4. </a:t>
            </a:r>
            <a:r>
              <a:rPr lang="ru-RU" sz="1200" b="1" dirty="0">
                <a:solidFill>
                  <a:srgbClr val="002060"/>
                </a:solidFill>
              </a:rPr>
              <a:t>Образовательные учреждения </a:t>
            </a:r>
            <a:r>
              <a:rPr lang="ru-RU" sz="1200" dirty="0">
                <a:solidFill>
                  <a:srgbClr val="002060"/>
                </a:solidFill>
              </a:rPr>
              <a:t>(начального общего, основного общего, среднего (полного) общего образования) и </a:t>
            </a:r>
            <a:endParaRPr lang="ru-RU" sz="1200" dirty="0" smtClean="0">
              <a:solidFill>
                <a:srgbClr val="002060"/>
              </a:solidFill>
            </a:endParaRPr>
          </a:p>
          <a:p>
            <a:pPr algn="just"/>
            <a:r>
              <a:rPr lang="ru-RU" sz="1200" dirty="0" smtClean="0">
                <a:solidFill>
                  <a:srgbClr val="002060"/>
                </a:solidFill>
              </a:rPr>
              <a:t>специальные </a:t>
            </a:r>
            <a:r>
              <a:rPr lang="ru-RU" sz="1200" dirty="0">
                <a:solidFill>
                  <a:srgbClr val="002060"/>
                </a:solidFill>
              </a:rPr>
              <a:t>(коррекционные) учреждения для учащихся с отклонениями в развитии совместно с организациями </a:t>
            </a:r>
            <a:r>
              <a:rPr lang="ru-RU" sz="1200" dirty="0" smtClean="0">
                <a:solidFill>
                  <a:srgbClr val="002060"/>
                </a:solidFill>
              </a:rPr>
              <a:t>здраво-</a:t>
            </a:r>
          </a:p>
          <a:p>
            <a:pPr algn="just"/>
            <a:r>
              <a:rPr lang="ru-RU" sz="1200" dirty="0" smtClean="0">
                <a:solidFill>
                  <a:srgbClr val="002060"/>
                </a:solidFill>
              </a:rPr>
              <a:t>охранения</a:t>
            </a:r>
            <a:r>
              <a:rPr lang="ru-RU" sz="1200" dirty="0">
                <a:solidFill>
                  <a:srgbClr val="002060"/>
                </a:solidFill>
              </a:rPr>
              <a:t>, учитывая местные условия и интересы обучающихся, на основе государственных стандартов и </a:t>
            </a:r>
            <a:r>
              <a:rPr lang="ru-RU" sz="1200" dirty="0" smtClean="0">
                <a:solidFill>
                  <a:srgbClr val="002060"/>
                </a:solidFill>
              </a:rPr>
              <a:t>нормативов:</a:t>
            </a:r>
          </a:p>
          <a:p>
            <a:pPr marL="171450" indent="-171450" algn="just">
              <a:spcBef>
                <a:spcPts val="400"/>
              </a:spcBef>
              <a:buFontTx/>
              <a:buChar char="-"/>
            </a:pPr>
            <a:r>
              <a:rPr lang="ru-RU" sz="1200" u="sng" dirty="0" smtClean="0">
                <a:solidFill>
                  <a:srgbClr val="002060"/>
                </a:solidFill>
              </a:rPr>
              <a:t>обеспечивают </a:t>
            </a:r>
            <a:r>
              <a:rPr lang="ru-RU" sz="1200" u="sng" dirty="0" err="1">
                <a:solidFill>
                  <a:srgbClr val="002060"/>
                </a:solidFill>
              </a:rPr>
              <a:t>профориентационную</a:t>
            </a:r>
            <a:r>
              <a:rPr lang="ru-RU" sz="1200" u="sng" dirty="0">
                <a:solidFill>
                  <a:srgbClr val="002060"/>
                </a:solidFill>
              </a:rPr>
              <a:t> направленность учебных программ, пособий и учебно-воспитательного процесса </a:t>
            </a:r>
            <a:r>
              <a:rPr lang="ru-RU" sz="1200" dirty="0">
                <a:solidFill>
                  <a:srgbClr val="002060"/>
                </a:solidFill>
              </a:rPr>
              <a:t>в </a:t>
            </a:r>
            <a:endParaRPr lang="ru-RU" sz="1200" dirty="0" smtClean="0">
              <a:solidFill>
                <a:srgbClr val="002060"/>
              </a:solidFill>
            </a:endParaRPr>
          </a:p>
          <a:p>
            <a:pPr algn="just"/>
            <a:r>
              <a:rPr lang="ru-RU" sz="1200" dirty="0" smtClean="0">
                <a:solidFill>
                  <a:srgbClr val="002060"/>
                </a:solidFill>
              </a:rPr>
              <a:t>целом</a:t>
            </a:r>
            <a:r>
              <a:rPr lang="ru-RU" sz="1200" dirty="0">
                <a:solidFill>
                  <a:srgbClr val="002060"/>
                </a:solidFill>
              </a:rPr>
              <a:t>, участие в этой работе педагогических коллективов, родительской общественности, специалистов соответствующих организаций </a:t>
            </a:r>
            <a:r>
              <a:rPr lang="ru-RU" sz="1200" dirty="0" smtClean="0">
                <a:solidFill>
                  <a:srgbClr val="002060"/>
                </a:solidFill>
              </a:rPr>
              <a:t>…;</a:t>
            </a:r>
            <a:endParaRPr lang="ru-RU" sz="1200" dirty="0">
              <a:solidFill>
                <a:srgbClr val="002060"/>
              </a:solidFill>
            </a:endParaRPr>
          </a:p>
          <a:p>
            <a:pPr algn="just">
              <a:spcBef>
                <a:spcPts val="400"/>
              </a:spcBef>
            </a:pPr>
            <a:r>
              <a:rPr lang="ru-RU" sz="1200" dirty="0">
                <a:solidFill>
                  <a:srgbClr val="002060"/>
                </a:solidFill>
              </a:rPr>
              <a:t>- </a:t>
            </a:r>
            <a:r>
              <a:rPr lang="ru-RU" sz="1200" u="sng" dirty="0">
                <a:solidFill>
                  <a:srgbClr val="002060"/>
                </a:solidFill>
              </a:rPr>
              <a:t>проводят системную, квалифицированную и комплексную </a:t>
            </a:r>
            <a:r>
              <a:rPr lang="ru-RU" sz="1200" u="sng" dirty="0" err="1">
                <a:solidFill>
                  <a:srgbClr val="002060"/>
                </a:solidFill>
              </a:rPr>
              <a:t>профориентационную</a:t>
            </a:r>
            <a:r>
              <a:rPr lang="ru-RU" sz="1200" u="sng" dirty="0">
                <a:solidFill>
                  <a:srgbClr val="002060"/>
                </a:solidFill>
              </a:rPr>
              <a:t> работу</a:t>
            </a:r>
            <a:r>
              <a:rPr lang="ru-RU" sz="1200" dirty="0">
                <a:solidFill>
                  <a:srgbClr val="002060"/>
                </a:solidFill>
              </a:rPr>
              <a:t>;</a:t>
            </a:r>
          </a:p>
          <a:p>
            <a:pPr marL="171450" indent="-171450" algn="just">
              <a:spcBef>
                <a:spcPts val="400"/>
              </a:spcBef>
              <a:buFontTx/>
              <a:buChar char="-"/>
            </a:pPr>
            <a:r>
              <a:rPr lang="ru-RU" sz="1200" u="sng" dirty="0" smtClean="0">
                <a:solidFill>
                  <a:srgbClr val="002060"/>
                </a:solidFill>
              </a:rPr>
              <a:t>формируют </a:t>
            </a:r>
            <a:r>
              <a:rPr lang="ru-RU" sz="1200" u="sng" dirty="0">
                <a:solidFill>
                  <a:srgbClr val="002060"/>
                </a:solidFill>
              </a:rPr>
              <a:t>у учащихся общеобразовательных учреждений сознательный подход к выбору профессии </a:t>
            </a:r>
            <a:r>
              <a:rPr lang="ru-RU" sz="1200" dirty="0">
                <a:solidFill>
                  <a:srgbClr val="002060"/>
                </a:solidFill>
              </a:rPr>
              <a:t>в соответствии с </a:t>
            </a:r>
            <a:endParaRPr lang="ru-RU" sz="1200" dirty="0" smtClean="0">
              <a:solidFill>
                <a:srgbClr val="002060"/>
              </a:solidFill>
            </a:endParaRPr>
          </a:p>
          <a:p>
            <a:pPr algn="just"/>
            <a:r>
              <a:rPr lang="ru-RU" sz="1200" dirty="0" smtClean="0">
                <a:solidFill>
                  <a:srgbClr val="002060"/>
                </a:solidFill>
              </a:rPr>
              <a:t>интересами</a:t>
            </a:r>
            <a:r>
              <a:rPr lang="ru-RU" sz="1200" dirty="0">
                <a:solidFill>
                  <a:srgbClr val="002060"/>
                </a:solidFill>
              </a:rPr>
              <a:t>, состоянием здоровья и особенностями каждого учащегося с учетом потребности региона в кадрах;</a:t>
            </a:r>
          </a:p>
          <a:p>
            <a:pPr algn="just">
              <a:spcBef>
                <a:spcPts val="400"/>
              </a:spcBef>
            </a:pPr>
            <a:r>
              <a:rPr lang="ru-RU" sz="1200" dirty="0">
                <a:solidFill>
                  <a:srgbClr val="002060"/>
                </a:solidFill>
              </a:rPr>
              <a:t>- </a:t>
            </a:r>
            <a:r>
              <a:rPr lang="ru-RU" sz="1200" u="sng" dirty="0">
                <a:solidFill>
                  <a:srgbClr val="002060"/>
                </a:solidFill>
              </a:rPr>
              <a:t>привлекают учащихся во </a:t>
            </a:r>
            <a:r>
              <a:rPr lang="ru-RU" sz="1200" u="sng" dirty="0" err="1">
                <a:solidFill>
                  <a:srgbClr val="002060"/>
                </a:solidFill>
              </a:rPr>
              <a:t>внеучебное</a:t>
            </a:r>
            <a:r>
              <a:rPr lang="ru-RU" sz="1200" u="sng" dirty="0">
                <a:solidFill>
                  <a:srgbClr val="002060"/>
                </a:solidFill>
              </a:rPr>
              <a:t> время</a:t>
            </a:r>
            <a:r>
              <a:rPr lang="ru-RU" sz="1200" dirty="0">
                <a:solidFill>
                  <a:srgbClr val="002060"/>
                </a:solidFill>
              </a:rPr>
              <a:t> к техническому и художественному творчеству, повышают его роль в выборе профессии;</a:t>
            </a:r>
          </a:p>
          <a:p>
            <a:pPr marL="171450" indent="-171450" algn="just">
              <a:spcBef>
                <a:spcPts val="400"/>
              </a:spcBef>
              <a:buFontTx/>
              <a:buChar char="-"/>
            </a:pPr>
            <a:r>
              <a:rPr lang="ru-RU" sz="1200" u="sng" dirty="0" smtClean="0">
                <a:solidFill>
                  <a:srgbClr val="002060"/>
                </a:solidFill>
              </a:rPr>
              <a:t>организуют </a:t>
            </a:r>
            <a:r>
              <a:rPr lang="ru-RU" sz="1200" u="sng" dirty="0">
                <a:solidFill>
                  <a:srgbClr val="002060"/>
                </a:solidFill>
              </a:rPr>
              <a:t>профессиональное просвещение и консультирование учащихся</a:t>
            </a:r>
            <a:r>
              <a:rPr lang="ru-RU" sz="1200" dirty="0">
                <a:solidFill>
                  <a:srgbClr val="002060"/>
                </a:solidFill>
              </a:rPr>
              <a:t>, формируют у них профессиональные </a:t>
            </a:r>
            <a:endParaRPr lang="ru-RU" sz="1200" dirty="0" smtClean="0">
              <a:solidFill>
                <a:srgbClr val="002060"/>
              </a:solidFill>
            </a:endParaRPr>
          </a:p>
          <a:p>
            <a:pPr algn="just"/>
            <a:r>
              <a:rPr lang="ru-RU" sz="1200" dirty="0" smtClean="0">
                <a:solidFill>
                  <a:srgbClr val="002060"/>
                </a:solidFill>
              </a:rPr>
              <a:t>намерения </a:t>
            </a:r>
            <a:r>
              <a:rPr lang="ru-RU" sz="1200" dirty="0">
                <a:solidFill>
                  <a:srgbClr val="002060"/>
                </a:solidFill>
              </a:rPr>
              <a:t>на основе комплексного изучения личности с учетом их индивидуальных психофизиологических особенностей, состояния </a:t>
            </a:r>
            <a:r>
              <a:rPr lang="ru-RU" sz="1200" dirty="0" smtClean="0">
                <a:solidFill>
                  <a:srgbClr val="002060"/>
                </a:solidFill>
              </a:rPr>
              <a:t>здоровья</a:t>
            </a:r>
            <a:r>
              <a:rPr lang="ru-RU" sz="1200" dirty="0">
                <a:solidFill>
                  <a:srgbClr val="002060"/>
                </a:solidFill>
              </a:rPr>
              <a:t>, а также потребностей региона в кадрах;</a:t>
            </a:r>
          </a:p>
          <a:p>
            <a:pPr marL="171450" indent="-171450" algn="just">
              <a:spcBef>
                <a:spcPts val="400"/>
              </a:spcBef>
              <a:buFontTx/>
              <a:buChar char="-"/>
            </a:pPr>
            <a:r>
              <a:rPr lang="ru-RU" sz="1200" u="sng" dirty="0" smtClean="0">
                <a:solidFill>
                  <a:srgbClr val="002060"/>
                </a:solidFill>
              </a:rPr>
              <a:t>организуют дифференцированное </a:t>
            </a:r>
            <a:r>
              <a:rPr lang="ru-RU" sz="1200" u="sng" dirty="0">
                <a:solidFill>
                  <a:srgbClr val="002060"/>
                </a:solidFill>
              </a:rPr>
              <a:t>обучение</a:t>
            </a:r>
            <a:r>
              <a:rPr lang="ru-RU" sz="1200" dirty="0">
                <a:solidFill>
                  <a:srgbClr val="002060"/>
                </a:solidFill>
              </a:rPr>
              <a:t> учащихся для более полного раскрытия их индивидуальных интересов, </a:t>
            </a:r>
            <a:endParaRPr lang="ru-RU" sz="1200" dirty="0" smtClean="0">
              <a:solidFill>
                <a:srgbClr val="002060"/>
              </a:solidFill>
            </a:endParaRPr>
          </a:p>
          <a:p>
            <a:pPr algn="just"/>
            <a:r>
              <a:rPr lang="ru-RU" sz="1200" dirty="0" smtClean="0">
                <a:solidFill>
                  <a:srgbClr val="002060"/>
                </a:solidFill>
              </a:rPr>
              <a:t>способностей </a:t>
            </a:r>
            <a:r>
              <a:rPr lang="ru-RU" sz="1200" dirty="0">
                <a:solidFill>
                  <a:srgbClr val="002060"/>
                </a:solidFill>
              </a:rPr>
              <a:t>и склонностей;</a:t>
            </a:r>
          </a:p>
          <a:p>
            <a:pPr marL="171450" indent="-171450" algn="just">
              <a:spcBef>
                <a:spcPts val="400"/>
              </a:spcBef>
              <a:buFontTx/>
              <a:buChar char="-"/>
            </a:pPr>
            <a:r>
              <a:rPr lang="ru-RU" sz="1200" u="sng" dirty="0" smtClean="0">
                <a:solidFill>
                  <a:srgbClr val="002060"/>
                </a:solidFill>
              </a:rPr>
              <a:t>обеспечивают </a:t>
            </a:r>
            <a:r>
              <a:rPr lang="ru-RU" sz="1200" u="sng" dirty="0">
                <a:solidFill>
                  <a:srgbClr val="002060"/>
                </a:solidFill>
              </a:rPr>
              <a:t>органическое единство психолого-педагогической и медицинской консультации</a:t>
            </a:r>
            <a:r>
              <a:rPr lang="ru-RU" sz="1200" dirty="0">
                <a:solidFill>
                  <a:srgbClr val="002060"/>
                </a:solidFill>
              </a:rPr>
              <a:t>, профессионального </a:t>
            </a:r>
            <a:endParaRPr lang="ru-RU" sz="1200" dirty="0" smtClean="0">
              <a:solidFill>
                <a:srgbClr val="002060"/>
              </a:solidFill>
            </a:endParaRPr>
          </a:p>
          <a:p>
            <a:pPr algn="just"/>
            <a:r>
              <a:rPr lang="ru-RU" sz="1200" dirty="0" smtClean="0">
                <a:solidFill>
                  <a:srgbClr val="002060"/>
                </a:solidFill>
              </a:rPr>
              <a:t>отбора (</a:t>
            </a:r>
            <a:r>
              <a:rPr lang="ru-RU" sz="1200" dirty="0">
                <a:solidFill>
                  <a:srgbClr val="002060"/>
                </a:solidFill>
              </a:rPr>
              <a:t>подбора) молодежи, поступающей в образовательные учреждения профессионального образования;</a:t>
            </a:r>
          </a:p>
          <a:p>
            <a:pPr marL="171450" indent="-171450" algn="just">
              <a:spcBef>
                <a:spcPts val="400"/>
              </a:spcBef>
              <a:buFontTx/>
              <a:buChar char="-"/>
            </a:pPr>
            <a:r>
              <a:rPr lang="ru-RU" sz="1200" u="sng" dirty="0" smtClean="0">
                <a:solidFill>
                  <a:srgbClr val="002060"/>
                </a:solidFill>
              </a:rPr>
              <a:t>используют </a:t>
            </a:r>
            <a:r>
              <a:rPr lang="ru-RU" sz="1200" u="sng" dirty="0">
                <a:solidFill>
                  <a:srgbClr val="002060"/>
                </a:solidFill>
              </a:rPr>
              <a:t>возможности психологических служб</a:t>
            </a:r>
            <a:r>
              <a:rPr lang="ru-RU" sz="1200" dirty="0">
                <a:solidFill>
                  <a:srgbClr val="002060"/>
                </a:solidFill>
              </a:rPr>
              <a:t>, организуемых в образовательных учреждениях, для организации и </a:t>
            </a:r>
            <a:endParaRPr lang="ru-RU" sz="1200" dirty="0" smtClean="0">
              <a:solidFill>
                <a:srgbClr val="002060"/>
              </a:solidFill>
            </a:endParaRPr>
          </a:p>
          <a:p>
            <a:pPr algn="just"/>
            <a:r>
              <a:rPr lang="ru-RU" sz="1200" dirty="0" smtClean="0">
                <a:solidFill>
                  <a:srgbClr val="002060"/>
                </a:solidFill>
              </a:rPr>
              <a:t>проведения </a:t>
            </a:r>
            <a:r>
              <a:rPr lang="ru-RU" sz="1200" dirty="0" err="1">
                <a:solidFill>
                  <a:srgbClr val="002060"/>
                </a:solidFill>
              </a:rPr>
              <a:t>профориентационной</a:t>
            </a:r>
            <a:r>
              <a:rPr lang="ru-RU" sz="1200" dirty="0">
                <a:solidFill>
                  <a:srgbClr val="002060"/>
                </a:solidFill>
              </a:rPr>
              <a:t> работы</a:t>
            </a:r>
            <a:r>
              <a:rPr lang="ru-RU" sz="1200" dirty="0" smtClean="0">
                <a:solidFill>
                  <a:srgbClr val="002060"/>
                </a:solidFill>
              </a:rPr>
              <a:t>.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178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900" y="-4045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Законодательная база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в области профориентации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66149" y="843558"/>
            <a:ext cx="707785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Комплекс мер по созданию условий для развития и самореализации учащихся в процессе воспитания и обучения на 2016 - 2020 годы 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(утв. Правительством РФ 27.06.2016)</a:t>
            </a:r>
          </a:p>
          <a:p>
            <a:pPr indent="361950"/>
            <a:endParaRPr lang="ru-RU" sz="1600" dirty="0" smtClean="0"/>
          </a:p>
          <a:p>
            <a:pPr indent="361950"/>
            <a:r>
              <a:rPr lang="ru-RU" sz="1600" dirty="0" smtClean="0"/>
              <a:t>В </a:t>
            </a:r>
            <a:r>
              <a:rPr lang="ru-RU" sz="1600" dirty="0"/>
              <a:t>рамках реализации комплекса мер, в частности, планируются</a:t>
            </a:r>
            <a:r>
              <a:rPr lang="ru-RU" sz="1600" dirty="0" smtClean="0"/>
              <a:t>:</a:t>
            </a:r>
            <a:endParaRPr lang="ru-RU" sz="1600" dirty="0"/>
          </a:p>
        </p:txBody>
      </p:sp>
      <p:pic>
        <p:nvPicPr>
          <p:cNvPr id="4100" name="Picture 4" descr="https://fkr36.ru/uploads/4a35c3caa55a22ecd3d4a98e1ea1fc8564cdebc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531" y="981844"/>
            <a:ext cx="1684983" cy="112332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0404" y="2567107"/>
            <a:ext cx="89935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ru-RU" sz="1400" dirty="0" smtClean="0"/>
              <a:t>- </a:t>
            </a:r>
            <a:r>
              <a:rPr lang="ru-RU" sz="1400" u="sng" dirty="0" smtClean="0"/>
              <a:t>расширение форм </a:t>
            </a:r>
            <a:r>
              <a:rPr lang="ru-RU" sz="1400" u="sng" dirty="0" err="1" smtClean="0"/>
              <a:t>профориентационной</a:t>
            </a:r>
            <a:r>
              <a:rPr lang="ru-RU" sz="1400" u="sng" dirty="0" smtClean="0"/>
              <a:t> работы </a:t>
            </a:r>
            <a:r>
              <a:rPr lang="ru-RU" sz="1400" dirty="0" smtClean="0"/>
              <a:t>для учащихся общеобразовательных организаций;</a:t>
            </a:r>
          </a:p>
          <a:p>
            <a:r>
              <a:rPr lang="ru-RU" sz="1400" dirty="0" smtClean="0"/>
              <a:t>       - разработка региональных программ развития системы профессиональной ориентации и </a:t>
            </a:r>
          </a:p>
          <a:p>
            <a:r>
              <a:rPr lang="ru-RU" sz="1400" dirty="0" smtClean="0"/>
              <a:t>общественно полезной деятельности учащихся;</a:t>
            </a:r>
          </a:p>
          <a:p>
            <a:pPr indent="361950"/>
            <a:r>
              <a:rPr lang="ru-RU" sz="1400" dirty="0" smtClean="0"/>
              <a:t>- создание в субъектах Федерации многофункциональных центров прикладных квалификаций;</a:t>
            </a:r>
          </a:p>
          <a:p>
            <a:r>
              <a:rPr lang="ru-RU" sz="1400" dirty="0" smtClean="0"/>
              <a:t>       - </a:t>
            </a:r>
            <a:r>
              <a:rPr lang="ru-RU" sz="1400" u="sng" dirty="0" smtClean="0"/>
              <a:t>развитие форм временной занятости учащихся</a:t>
            </a:r>
            <a:r>
              <a:rPr lang="ru-RU" sz="1400" dirty="0" smtClean="0"/>
              <a:t>, в том числе посредством включения их в работу </a:t>
            </a:r>
          </a:p>
          <a:p>
            <a:r>
              <a:rPr lang="ru-RU" sz="1400" dirty="0" smtClean="0"/>
              <a:t>студенческих отрядов, добровольческих организаций, реализацию волонтёрских и социокультурных</a:t>
            </a:r>
          </a:p>
          <a:p>
            <a:r>
              <a:rPr lang="ru-RU" sz="1400" dirty="0" smtClean="0"/>
              <a:t>проектов;</a:t>
            </a:r>
          </a:p>
          <a:p>
            <a:r>
              <a:rPr lang="ru-RU" sz="1400" dirty="0" smtClean="0"/>
              <a:t>       - </a:t>
            </a:r>
            <a:r>
              <a:rPr lang="ru-RU" sz="1400" u="sng" dirty="0" smtClean="0"/>
              <a:t>проведение олимпиад и конкурсов профессионального мастерства </a:t>
            </a:r>
            <a:r>
              <a:rPr lang="ru-RU" sz="1400" dirty="0" smtClean="0"/>
              <a:t>среди учащихся</a:t>
            </a:r>
          </a:p>
          <a:p>
            <a:r>
              <a:rPr lang="ru-RU" sz="1400" dirty="0" smtClean="0"/>
              <a:t>профессиональных образовательных организаций, в том числе проведение чемпионатов в рамках </a:t>
            </a:r>
          </a:p>
          <a:p>
            <a:r>
              <a:rPr lang="ru-RU" sz="1400" dirty="0" smtClean="0"/>
              <a:t>международного </a:t>
            </a:r>
            <a:r>
              <a:rPr lang="ru-RU" sz="1400" u="sng" dirty="0" smtClean="0"/>
              <a:t>движения WorldSkills </a:t>
            </a:r>
            <a:r>
              <a:rPr lang="ru-RU" sz="1400" u="sng" dirty="0" err="1" smtClean="0"/>
              <a:t>International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17317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900" y="-4045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Законодательная база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в области профориентации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07705" y="843558"/>
            <a:ext cx="723629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Постановление Губернатора Челябинской Области </a:t>
            </a:r>
            <a:endParaRPr lang="ru-RU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от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11 февраля 2003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г.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N 47 «Об образовании областной межведомственной комиссии по вопросам </a:t>
            </a:r>
            <a:endParaRPr lang="ru-RU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психологической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поддержки и профессиональной </a:t>
            </a:r>
            <a:endParaRPr lang="ru-RU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ориентации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населения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».</a:t>
            </a:r>
            <a:endParaRPr lang="ru-RU" sz="1600" dirty="0" smtClean="0"/>
          </a:p>
          <a:p>
            <a:pPr indent="361950"/>
            <a:r>
              <a:rPr lang="ru-RU" sz="1400" dirty="0"/>
              <a:t>В соответствии с </a:t>
            </a:r>
            <a:r>
              <a:rPr lang="ru-RU" sz="1400" dirty="0" smtClean="0"/>
              <a:t>основными направлениями </a:t>
            </a:r>
            <a:r>
              <a:rPr lang="ru-RU" sz="1400" dirty="0"/>
              <a:t>своей деятельности </a:t>
            </a:r>
            <a:r>
              <a:rPr lang="ru-RU" sz="1400" dirty="0" smtClean="0"/>
              <a:t>комиссия</a:t>
            </a:r>
            <a:r>
              <a:rPr lang="ru-RU" sz="1600" dirty="0" smtClean="0"/>
              <a:t>: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9482" y="2720230"/>
            <a:ext cx="8801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/>
              <a:t>           1) оказывает </a:t>
            </a:r>
            <a:r>
              <a:rPr lang="ru-RU" sz="900" dirty="0"/>
              <a:t>содействие, рассматривает обращения и просьбы организаций Челябинской области в реализации их инициатив, направленных на </a:t>
            </a:r>
            <a:endParaRPr lang="ru-RU" sz="900" dirty="0" smtClean="0"/>
          </a:p>
          <a:p>
            <a:r>
              <a:rPr lang="ru-RU" sz="900" dirty="0" smtClean="0"/>
              <a:t>решение </a:t>
            </a:r>
            <a:r>
              <a:rPr lang="ru-RU" sz="900" dirty="0"/>
              <a:t>проблем психологической поддержки и профессиональной ориентации; </a:t>
            </a:r>
          </a:p>
          <a:p>
            <a:pPr indent="361950"/>
            <a:r>
              <a:rPr lang="ru-RU" sz="900" dirty="0"/>
              <a:t>2) разрабатывает и вносит на рассмотрение Правительства и Губернатора Челябинской области рекомендации и предложения по развитию системы </a:t>
            </a:r>
          </a:p>
          <a:p>
            <a:r>
              <a:rPr lang="ru-RU" sz="900" dirty="0" smtClean="0"/>
              <a:t>психологической </a:t>
            </a:r>
            <a:r>
              <a:rPr lang="ru-RU" sz="900" dirty="0"/>
              <a:t>поддержки и профессиональной ориентации в области, подготавливает по этим вопросам проекты соответствующих решений;</a:t>
            </a:r>
          </a:p>
          <a:p>
            <a:pPr indent="361950"/>
            <a:r>
              <a:rPr lang="ru-RU" sz="900" dirty="0"/>
              <a:t>3) координирует деятельность областных органов образования, труда, службы занятости, социальной защиты, здравоохранения, профориентации, </a:t>
            </a:r>
          </a:p>
          <a:p>
            <a:r>
              <a:rPr lang="ru-RU" sz="900" dirty="0"/>
              <a:t>учреждений</a:t>
            </a:r>
            <a:r>
              <a:rPr lang="ru-RU" sz="900" dirty="0" smtClean="0"/>
              <a:t> </a:t>
            </a:r>
            <a:r>
              <a:rPr lang="ru-RU" sz="900" dirty="0"/>
              <a:t>непрерывного образования, организаций всех форм собственности в области психологической поддержки и профессиональной ориентации </a:t>
            </a:r>
            <a:endParaRPr lang="ru-RU" sz="900" dirty="0" smtClean="0"/>
          </a:p>
          <a:p>
            <a:r>
              <a:rPr lang="ru-RU" sz="900" dirty="0" smtClean="0"/>
              <a:t>населения</a:t>
            </a:r>
            <a:r>
              <a:rPr lang="ru-RU" sz="900" dirty="0"/>
              <a:t>;</a:t>
            </a:r>
          </a:p>
          <a:p>
            <a:pPr indent="361950"/>
            <a:r>
              <a:rPr lang="ru-RU" sz="900" dirty="0"/>
              <a:t>4) содействует повышению квалификации и переподготовке персонала психолого-</a:t>
            </a:r>
            <a:r>
              <a:rPr lang="ru-RU" sz="900" dirty="0" err="1"/>
              <a:t>профориентационных</a:t>
            </a:r>
            <a:r>
              <a:rPr lang="ru-RU" sz="900" dirty="0"/>
              <a:t> служб, разработке и выпуску </a:t>
            </a:r>
            <a:r>
              <a:rPr lang="ru-RU" sz="900" dirty="0" smtClean="0"/>
              <a:t>научно-</a:t>
            </a:r>
          </a:p>
          <a:p>
            <a:r>
              <a:rPr lang="ru-RU" sz="900" dirty="0"/>
              <a:t>методических, информационно-справочных пособий, аудиовизуальных, компьютерных и других средств для реализации программ </a:t>
            </a:r>
            <a:r>
              <a:rPr lang="ru-RU" sz="900" dirty="0" smtClean="0"/>
              <a:t>психолого-</a:t>
            </a:r>
          </a:p>
          <a:p>
            <a:r>
              <a:rPr lang="ru-RU" sz="900" dirty="0" err="1" smtClean="0"/>
              <a:t>профориентационной</a:t>
            </a:r>
            <a:r>
              <a:rPr lang="ru-RU" sz="900" dirty="0" smtClean="0"/>
              <a:t> </a:t>
            </a:r>
            <a:r>
              <a:rPr lang="ru-RU" sz="900" dirty="0"/>
              <a:t>направленности;</a:t>
            </a:r>
          </a:p>
          <a:p>
            <a:pPr indent="361950"/>
            <a:r>
              <a:rPr lang="ru-RU" sz="900" dirty="0"/>
              <a:t>5) определяет приоритетные направления научных исследований по проблемам психолого-</a:t>
            </a:r>
            <a:r>
              <a:rPr lang="ru-RU" sz="900" dirty="0" err="1"/>
              <a:t>профориентационной</a:t>
            </a:r>
            <a:r>
              <a:rPr lang="ru-RU" sz="900" dirty="0"/>
              <a:t> работы с различными социальными </a:t>
            </a:r>
            <a:endParaRPr lang="ru-RU" sz="900" dirty="0" smtClean="0"/>
          </a:p>
          <a:p>
            <a:r>
              <a:rPr lang="ru-RU" sz="900" dirty="0" smtClean="0"/>
              <a:t>группами </a:t>
            </a:r>
            <a:r>
              <a:rPr lang="ru-RU" sz="900" dirty="0"/>
              <a:t>населения;</a:t>
            </a:r>
          </a:p>
          <a:p>
            <a:pPr indent="361950"/>
            <a:r>
              <a:rPr lang="ru-RU" sz="900" dirty="0"/>
              <a:t>6) участвует в развитии межрегионального и международного сотрудничества по вопросам психологической поддержки и профессиональной ориентации населения; </a:t>
            </a:r>
          </a:p>
          <a:p>
            <a:pPr indent="361950"/>
            <a:r>
              <a:rPr lang="ru-RU" sz="900" dirty="0"/>
              <a:t>7) представляет Губернатору Челябинской области соответствующие информационные материалы и ежегодный отчет о своей деятельности, а </a:t>
            </a:r>
            <a:r>
              <a:rPr lang="ru-RU" sz="900" dirty="0" smtClean="0"/>
              <a:t>также</a:t>
            </a:r>
          </a:p>
          <a:p>
            <a:r>
              <a:rPr lang="ru-RU" sz="900" dirty="0" smtClean="0"/>
              <a:t>периодические </a:t>
            </a:r>
            <a:r>
              <a:rPr lang="ru-RU" sz="900" dirty="0"/>
              <a:t>обзоры по отдельным направлениям деятельности Комиссии.</a:t>
            </a:r>
          </a:p>
        </p:txBody>
      </p:sp>
      <p:pic>
        <p:nvPicPr>
          <p:cNvPr id="5124" name="Picture 4" descr="https://kasli-gazeta.ru/wp-content/uploads/2018/11/zdanie_administracii_s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482" y="1406098"/>
            <a:ext cx="1684983" cy="118451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ÐÐµÑÐ± Ð§ÐµÐ»ÑÐ±Ð¸Ð½ÑÐºÐ¾Ð¹ Ð¾Ð±Ð»Ð°ÑÑ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457" y="123478"/>
            <a:ext cx="899031" cy="113877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828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900" y="-4045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Законодательная база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в области профориентации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07705" y="843558"/>
            <a:ext cx="72362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Государственная программа Челябинской области "Развитие образования в Челябинской области" на 2018 - 2025 годы (с изменениями на 14 ноября 2018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г.).</a:t>
            </a:r>
            <a:endParaRPr lang="ru-RU" sz="1600" dirty="0" smtClean="0"/>
          </a:p>
          <a:p>
            <a:pPr indent="361950"/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Раздел I. Приоритеты и цели государственной политики, </a:t>
            </a:r>
            <a:endParaRPr lang="ru-RU" sz="16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включая 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характеристику текущего состояния сферы </a:t>
            </a:r>
            <a:endParaRPr lang="ru-RU" sz="16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реализации 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государственной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программы</a:t>
            </a:r>
            <a:r>
              <a:rPr lang="ru-RU" sz="1400" dirty="0"/>
              <a:t>: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9482" y="2720230"/>
            <a:ext cx="88014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6) &lt;…&gt; Комплексные региональные решения по созданию условий для качественного образования </a:t>
            </a:r>
            <a:endParaRPr lang="ru-RU" sz="1400" dirty="0" smtClean="0"/>
          </a:p>
          <a:p>
            <a:r>
              <a:rPr lang="ru-RU" sz="1400" u="sng" dirty="0" smtClean="0"/>
              <a:t>детей </a:t>
            </a:r>
            <a:r>
              <a:rPr lang="ru-RU" sz="1400" u="sng" dirty="0"/>
              <a:t>с ограниченными возможностями здоровья и детей-инвалидов </a:t>
            </a:r>
            <a:r>
              <a:rPr lang="ru-RU" sz="1400" dirty="0"/>
              <a:t>с целью выбора варианта </a:t>
            </a:r>
            <a:endParaRPr lang="ru-RU" sz="1400" dirty="0" smtClean="0"/>
          </a:p>
          <a:p>
            <a:r>
              <a:rPr lang="ru-RU" sz="1400" dirty="0" smtClean="0"/>
              <a:t>освоения </a:t>
            </a:r>
            <a:r>
              <a:rPr lang="ru-RU" sz="1400" dirty="0"/>
              <a:t>программ общего образования в образовательной организации, реализующей </a:t>
            </a:r>
            <a:endParaRPr lang="ru-RU" sz="1400" dirty="0" smtClean="0"/>
          </a:p>
          <a:p>
            <a:r>
              <a:rPr lang="ru-RU" sz="1400" dirty="0" smtClean="0"/>
              <a:t>адаптированные </a:t>
            </a:r>
            <a:r>
              <a:rPr lang="ru-RU" sz="1400" dirty="0"/>
              <a:t>образовательные программы, в дистанционной форме, в форме инклюзивного </a:t>
            </a:r>
            <a:endParaRPr lang="ru-RU" sz="1400" dirty="0" smtClean="0"/>
          </a:p>
          <a:p>
            <a:r>
              <a:rPr lang="ru-RU" sz="1400" dirty="0" smtClean="0"/>
              <a:t>образования </a:t>
            </a:r>
            <a:r>
              <a:rPr lang="ru-RU" sz="1400" dirty="0"/>
              <a:t>при психолого-педагогическом и медико-социальном сопровождении и </a:t>
            </a:r>
            <a:r>
              <a:rPr lang="ru-RU" sz="1400" u="sng" dirty="0"/>
              <a:t>поддержке в </a:t>
            </a:r>
            <a:endParaRPr lang="ru-RU" sz="1400" u="sng" dirty="0" smtClean="0"/>
          </a:p>
          <a:p>
            <a:r>
              <a:rPr lang="ru-RU" sz="1400" u="sng" dirty="0" smtClean="0"/>
              <a:t>профессиональной </a:t>
            </a:r>
            <a:r>
              <a:rPr lang="ru-RU" sz="1400" u="sng" dirty="0"/>
              <a:t>ориентации.</a:t>
            </a:r>
          </a:p>
        </p:txBody>
      </p:sp>
      <p:pic>
        <p:nvPicPr>
          <p:cNvPr id="5124" name="Picture 4" descr="https://kasli-gazeta.ru/wp-content/uploads/2018/11/zdanie_administracii_s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482" y="1406098"/>
            <a:ext cx="1684983" cy="118451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ÐÐµÑÐ± Ð§ÐµÐ»ÑÐ±Ð¸Ð½ÑÐºÐ¾Ð¹ Ð¾Ð±Ð»Ð°ÑÑ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457" y="123478"/>
            <a:ext cx="899031" cy="113877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24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900" y="-4045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Законодательная база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в области профориентации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07705" y="915566"/>
            <a:ext cx="7236296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Государственная программа Российской Федерации "Образование" на 2019-2024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годы:</a:t>
            </a:r>
          </a:p>
          <a:p>
            <a:pPr indent="361950"/>
            <a:endParaRPr lang="ru-RU" sz="105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indent="361950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Федеральный </a:t>
            </a:r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проект "Успех каждого ребенка"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4176" y="2064574"/>
            <a:ext cx="89298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П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роекты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ранней профессиональной профориентации 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школьников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участие </a:t>
            </a:r>
            <a:r>
              <a:rPr lang="ru-RU" sz="1400" dirty="0"/>
              <a:t>школьников в открытых </a:t>
            </a:r>
            <a:r>
              <a:rPr lang="ru-RU" sz="1400" u="sng" dirty="0"/>
              <a:t>онлайн-уроках </a:t>
            </a:r>
            <a:r>
              <a:rPr lang="ru-RU" sz="1400" u="sng" dirty="0" smtClean="0"/>
              <a:t>«</a:t>
            </a:r>
            <a:r>
              <a:rPr lang="ru-RU" sz="1400" u="sng" dirty="0" err="1" smtClean="0"/>
              <a:t>Проектория</a:t>
            </a:r>
            <a:r>
              <a:rPr lang="ru-RU" sz="1400" u="sng" dirty="0" smtClean="0"/>
              <a:t>»;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участие </a:t>
            </a:r>
            <a:r>
              <a:rPr lang="ru-RU" sz="1400" dirty="0"/>
              <a:t>школьников 6-11 классов в </a:t>
            </a:r>
            <a:r>
              <a:rPr lang="ru-RU" sz="1400" u="sng" dirty="0"/>
              <a:t>проекте «Билет в будущее» </a:t>
            </a:r>
            <a:r>
              <a:rPr lang="ru-RU" sz="1400" dirty="0"/>
              <a:t>и получение ими рекомендаций </a:t>
            </a:r>
            <a:r>
              <a:rPr lang="ru-RU" sz="1400" dirty="0" smtClean="0"/>
              <a:t>по</a:t>
            </a:r>
          </a:p>
          <a:p>
            <a:r>
              <a:rPr lang="ru-RU" sz="1400" dirty="0" smtClean="0"/>
              <a:t>построению </a:t>
            </a:r>
            <a:r>
              <a:rPr lang="ru-RU" sz="1400" u="sng" dirty="0"/>
              <a:t>индивидуального учебного плана </a:t>
            </a:r>
            <a:r>
              <a:rPr lang="ru-RU" sz="1400" dirty="0"/>
              <a:t>в соответствии с выбранными профессиональными </a:t>
            </a:r>
            <a:endParaRPr lang="ru-RU" sz="1400" dirty="0" smtClean="0"/>
          </a:p>
          <a:p>
            <a:r>
              <a:rPr lang="ru-RU" sz="1400" dirty="0" smtClean="0"/>
              <a:t>компетенциями </a:t>
            </a:r>
            <a:r>
              <a:rPr lang="ru-RU" sz="1400" dirty="0"/>
              <a:t>(профессиональными областями </a:t>
            </a:r>
            <a:r>
              <a:rPr lang="ru-RU" sz="1400" dirty="0" smtClean="0"/>
              <a:t>деятельности);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детские </a:t>
            </a:r>
            <a:r>
              <a:rPr lang="ru-RU" sz="1400" u="sng" dirty="0"/>
              <a:t>технопарки «</a:t>
            </a:r>
            <a:r>
              <a:rPr lang="ru-RU" sz="1400" u="sng" dirty="0" err="1"/>
              <a:t>Кванториум</a:t>
            </a:r>
            <a:r>
              <a:rPr lang="ru-RU" sz="1400" u="sng" dirty="0" smtClean="0"/>
              <a:t>»;</a:t>
            </a:r>
            <a:endParaRPr lang="ru-RU" sz="1400" u="sng" dirty="0"/>
          </a:p>
          <a:p>
            <a:pPr marL="285750" indent="-285750">
              <a:buFontTx/>
              <a:buChar char="-"/>
            </a:pPr>
            <a:r>
              <a:rPr lang="ru-RU" sz="1400" u="sng" dirty="0" smtClean="0"/>
              <a:t>разработка методологии </a:t>
            </a:r>
            <a:r>
              <a:rPr lang="ru-RU" sz="1400" u="sng" dirty="0"/>
              <a:t>сопровождения, наставничества и шефства </a:t>
            </a:r>
            <a:r>
              <a:rPr lang="ru-RU" sz="1400" dirty="0"/>
              <a:t>для обучающихся </a:t>
            </a:r>
            <a:r>
              <a:rPr lang="ru-RU" sz="1400" dirty="0" smtClean="0"/>
              <a:t>организаций</a:t>
            </a:r>
          </a:p>
          <a:p>
            <a:r>
              <a:rPr lang="ru-RU" sz="1400" dirty="0" smtClean="0"/>
              <a:t>осуществляющих </a:t>
            </a:r>
            <a:r>
              <a:rPr lang="ru-RU" sz="1400" dirty="0"/>
              <a:t>образовательную деятельность по дополнительным </a:t>
            </a:r>
            <a:r>
              <a:rPr lang="ru-RU" sz="1400" dirty="0" smtClean="0"/>
              <a:t>общеобразовательным</a:t>
            </a:r>
          </a:p>
          <a:p>
            <a:r>
              <a:rPr lang="ru-RU" sz="1400" dirty="0" smtClean="0"/>
              <a:t>программам</a:t>
            </a:r>
            <a:r>
              <a:rPr lang="ru-RU" sz="1400" dirty="0"/>
              <a:t>, в </a:t>
            </a:r>
            <a:r>
              <a:rPr lang="ru-RU" sz="1400" dirty="0" smtClean="0"/>
              <a:t>т. ч. </a:t>
            </a:r>
            <a:r>
              <a:rPr lang="ru-RU" sz="1400" dirty="0"/>
              <a:t>с применением лучших практик обмена </a:t>
            </a:r>
            <a:r>
              <a:rPr lang="ru-RU" sz="1400" dirty="0" smtClean="0"/>
              <a:t>опытом между обучающимися;</a:t>
            </a:r>
          </a:p>
          <a:p>
            <a:pPr marL="285750" indent="-285750">
              <a:buFontTx/>
              <a:buChar char="-"/>
            </a:pPr>
            <a:r>
              <a:rPr lang="ru-RU" sz="1400" u="sng" dirty="0" smtClean="0"/>
              <a:t>не </a:t>
            </a:r>
            <a:r>
              <a:rPr lang="ru-RU" sz="1400" u="sng" dirty="0"/>
              <a:t>менее 70% обучающихся </a:t>
            </a:r>
            <a:r>
              <a:rPr lang="ru-RU" sz="1400" dirty="0"/>
              <a:t>общеобразовательных организаций </a:t>
            </a:r>
            <a:r>
              <a:rPr lang="ru-RU" sz="1400" u="sng" dirty="0"/>
              <a:t>вовлечены в различные формы </a:t>
            </a:r>
            <a:endParaRPr lang="ru-RU" sz="1400" u="sng" dirty="0" smtClean="0"/>
          </a:p>
          <a:p>
            <a:r>
              <a:rPr lang="ru-RU" sz="1400" u="sng" dirty="0" smtClean="0"/>
              <a:t>сопровождения </a:t>
            </a:r>
            <a:r>
              <a:rPr lang="ru-RU" sz="1400" u="sng" dirty="0"/>
              <a:t>и наставничества</a:t>
            </a:r>
            <a:r>
              <a:rPr lang="ru-RU" sz="1400" dirty="0"/>
              <a:t>. </a:t>
            </a:r>
            <a:r>
              <a:rPr lang="ru-RU" sz="1400" dirty="0" smtClean="0"/>
              <a:t>(В </a:t>
            </a:r>
            <a:r>
              <a:rPr lang="ru-RU" sz="1400" dirty="0"/>
              <a:t>наставники обучающихся будут привлечены преподаватели вузов, работники научных организаций, представители предприятий реального сектора экономики, </a:t>
            </a:r>
            <a:endParaRPr lang="ru-RU" sz="1400" dirty="0" smtClean="0"/>
          </a:p>
          <a:p>
            <a:r>
              <a:rPr lang="ru-RU" sz="1400" dirty="0" smtClean="0"/>
              <a:t>деятели </a:t>
            </a:r>
            <a:r>
              <a:rPr lang="ru-RU" sz="1400" dirty="0"/>
              <a:t>культуры, искусства, спортсмены, что будет способствовать развитию талантов школьников, их личностному и профессиональному самоопределению).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0895"/>
            <a:ext cx="1080121" cy="108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835" y="1399730"/>
            <a:ext cx="649586" cy="64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237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900" y="-40451"/>
            <a:ext cx="9144000" cy="1159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Новые формы профориентации</a:t>
            </a:r>
          </a:p>
          <a:p>
            <a:pPr algn="ctr">
              <a:spcBef>
                <a:spcPts val="400"/>
              </a:spcBef>
            </a:pPr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Основные группы </a:t>
            </a:r>
            <a:r>
              <a:rPr lang="ru-RU" b="1" dirty="0" err="1">
                <a:solidFill>
                  <a:srgbClr val="002060"/>
                </a:solidFill>
                <a:latin typeface="Bookman Old Style" pitchFamily="18" charset="0"/>
              </a:rPr>
              <a:t>профориентационных</a:t>
            </a:r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 методов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74701" y="862266"/>
            <a:ext cx="89298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Информационно </a:t>
            </a: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</a:rPr>
              <a:t>- просветительские 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методы: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работа </a:t>
            </a:r>
            <a:r>
              <a:rPr lang="ru-RU" sz="1400" dirty="0"/>
              <a:t>с </a:t>
            </a:r>
            <a:r>
              <a:rPr lang="ru-RU" sz="1400" dirty="0" err="1"/>
              <a:t>профессиограммами</a:t>
            </a:r>
            <a:r>
              <a:rPr lang="ru-RU" sz="1400" dirty="0"/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работа со справочной литературой;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работа в информационно-поисковых системах;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работа со средствами массовой информации;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реклама профессий (агитация) (осуществляется </a:t>
            </a:r>
            <a:r>
              <a:rPr lang="ru-RU" sz="1400" dirty="0" smtClean="0"/>
              <a:t>представителями образовательных </a:t>
            </a:r>
            <a:r>
              <a:rPr lang="ru-RU" sz="1400" dirty="0"/>
              <a:t>организаций </a:t>
            </a:r>
            <a:r>
              <a:rPr lang="ru-RU" sz="1400" dirty="0" smtClean="0"/>
              <a:t>ДО, </a:t>
            </a:r>
          </a:p>
          <a:p>
            <a:r>
              <a:rPr lang="ru-RU" sz="1400" dirty="0" smtClean="0"/>
              <a:t>СПО </a:t>
            </a:r>
            <a:r>
              <a:rPr lang="ru-RU" sz="1400" dirty="0"/>
              <a:t>и </a:t>
            </a:r>
            <a:r>
              <a:rPr lang="ru-RU" sz="1400" dirty="0" smtClean="0"/>
              <a:t>ВО, </a:t>
            </a:r>
            <a:r>
              <a:rPr lang="ru-RU" sz="1400" dirty="0"/>
              <a:t>а также работодателями в школе);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экскурсии </a:t>
            </a:r>
            <a:r>
              <a:rPr lang="ru-RU" sz="1400" dirty="0"/>
              <a:t>школьников на предприятия, в учебные заведения, </a:t>
            </a:r>
            <a:r>
              <a:rPr lang="ru-RU" sz="1400" dirty="0" smtClean="0"/>
              <a:t>встречи со </a:t>
            </a:r>
            <a:r>
              <a:rPr lang="ru-RU" sz="1400" dirty="0"/>
              <a:t>специалистами различных </a:t>
            </a:r>
            <a:endParaRPr lang="ru-RU" sz="1400" dirty="0" smtClean="0"/>
          </a:p>
          <a:p>
            <a:r>
              <a:rPr lang="ru-RU" sz="1400" dirty="0" smtClean="0"/>
              <a:t>сфер </a:t>
            </a:r>
            <a:r>
              <a:rPr lang="ru-RU" sz="1400" dirty="0"/>
              <a:t>профессиональной деятельности;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посещение </a:t>
            </a:r>
            <a:r>
              <a:rPr lang="ru-RU" sz="1400" dirty="0"/>
              <a:t>образовательных организаций в рамках Дня </a:t>
            </a:r>
            <a:r>
              <a:rPr lang="ru-RU" sz="1400" dirty="0" smtClean="0"/>
              <a:t>открытых дверей</a:t>
            </a:r>
            <a:r>
              <a:rPr lang="ru-RU" sz="1400" dirty="0"/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посещения </a:t>
            </a:r>
            <a:r>
              <a:rPr lang="ru-RU" sz="1400" dirty="0"/>
              <a:t>ярмарок вакансий</a:t>
            </a:r>
            <a:r>
              <a:rPr lang="ru-RU" sz="14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познавательные </a:t>
            </a:r>
            <a:r>
              <a:rPr lang="ru-RU" sz="1400" dirty="0"/>
              <a:t>и просветительские лекции;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err="1" smtClean="0"/>
              <a:t>профориентационные</a:t>
            </a:r>
            <a:r>
              <a:rPr lang="ru-RU" sz="1400" dirty="0" smtClean="0"/>
              <a:t> </a:t>
            </a:r>
            <a:r>
              <a:rPr lang="ru-RU" sz="1400" dirty="0"/>
              <a:t>уроки;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показ </a:t>
            </a:r>
            <a:r>
              <a:rPr lang="ru-RU" sz="1400" dirty="0"/>
              <a:t>учебных фильмов и видеофильмов;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участие </a:t>
            </a:r>
            <a:r>
              <a:rPr lang="ru-RU" sz="1400" dirty="0"/>
              <a:t>(присутствие) в конкурсах, выставках, фестивалях и </a:t>
            </a:r>
            <a:r>
              <a:rPr lang="ru-RU" sz="1400" dirty="0" smtClean="0"/>
              <a:t>других мероприятиях </a:t>
            </a:r>
            <a:r>
              <a:rPr lang="ru-RU" sz="1400" dirty="0" err="1"/>
              <a:t>профориентационной</a:t>
            </a:r>
            <a:r>
              <a:rPr lang="ru-RU" sz="1400" dirty="0"/>
              <a:t> направленности. </a:t>
            </a:r>
          </a:p>
        </p:txBody>
      </p:sp>
    </p:spTree>
    <p:extLst>
      <p:ext uri="{BB962C8B-B14F-4D97-AF65-F5344CB8AC3E}">
        <p14:creationId xmlns:p14="http://schemas.microsoft.com/office/powerpoint/2010/main" xmlns="" val="3976279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900" y="144214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Bookman Old Style" pitchFamily="18" charset="0"/>
              </a:rPr>
              <a:t>Профориентационная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деятельность 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связана с поиском «точки равновесия»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между частными и </a:t>
            </a:r>
            <a:r>
              <a:rPr lang="ru-RU" b="1" dirty="0" err="1" smtClean="0">
                <a:solidFill>
                  <a:srgbClr val="002060"/>
                </a:solidFill>
                <a:latin typeface="Bookman Old Style" pitchFamily="18" charset="0"/>
              </a:rPr>
              <a:t>государствеными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 интересами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1718020" y="1641063"/>
            <a:ext cx="3070004" cy="3070004"/>
          </a:xfrm>
          <a:prstGeom prst="ellipse">
            <a:avLst/>
          </a:prstGeom>
          <a:solidFill>
            <a:srgbClr val="CC0066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Субъективные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интересы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067944" y="1630430"/>
            <a:ext cx="3096344" cy="3096344"/>
          </a:xfrm>
          <a:prstGeom prst="ellipse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r"/>
            <a:r>
              <a:rPr lang="ru-RU" sz="1600" b="1" dirty="0" smtClean="0">
                <a:solidFill>
                  <a:srgbClr val="002060"/>
                </a:solidFill>
              </a:rPr>
              <a:t>Объективные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</a:rPr>
              <a:t>потребности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6296" y="2446549"/>
            <a:ext cx="1631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Государство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6296" y="3520159"/>
            <a:ext cx="1438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Общество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9329" y="2446549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Индивид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1900" y="3514789"/>
            <a:ext cx="925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Семья</a:t>
            </a:r>
          </a:p>
        </p:txBody>
      </p:sp>
    </p:spTree>
    <p:extLst>
      <p:ext uri="{BB962C8B-B14F-4D97-AF65-F5344CB8AC3E}">
        <p14:creationId xmlns:p14="http://schemas.microsoft.com/office/powerpoint/2010/main" xmlns="" val="136422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900" y="-40451"/>
            <a:ext cx="9144000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Новые формы профориентации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Всероссийские открытые уроки</a:t>
            </a:r>
          </a:p>
          <a:p>
            <a:pPr algn="ctr">
              <a:spcBef>
                <a:spcPts val="400"/>
              </a:spcBef>
            </a:pP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профессиональной </a:t>
            </a:r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навигации «</a:t>
            </a:r>
            <a:r>
              <a:rPr lang="ru-RU" b="1" dirty="0" err="1">
                <a:solidFill>
                  <a:srgbClr val="002060"/>
                </a:solidFill>
                <a:latin typeface="Bookman Old Style" pitchFamily="18" charset="0"/>
              </a:rPr>
              <a:t>ПроеКТОриЯ</a:t>
            </a:r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»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13" y="100013"/>
            <a:ext cx="909637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9786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900" y="-40451"/>
            <a:ext cx="9144000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Новые формы профориентации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Всероссийские открытые уроки</a:t>
            </a:r>
          </a:p>
          <a:p>
            <a:pPr algn="ctr">
              <a:spcBef>
                <a:spcPts val="400"/>
              </a:spcBef>
            </a:pP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профессиональной </a:t>
            </a:r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навигации «</a:t>
            </a:r>
            <a:r>
              <a:rPr lang="ru-RU" b="1" dirty="0" err="1">
                <a:solidFill>
                  <a:srgbClr val="002060"/>
                </a:solidFill>
                <a:latin typeface="Bookman Old Style" pitchFamily="18" charset="0"/>
              </a:rPr>
              <a:t>ПроеКТОриЯ</a:t>
            </a:r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»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44116" y="1923678"/>
            <a:ext cx="87415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режиме интернет-трансляции к </a:t>
            </a:r>
            <a:r>
              <a:rPr lang="ru-RU" dirty="0" smtClean="0"/>
              <a:t>урокам </a:t>
            </a:r>
            <a:r>
              <a:rPr lang="ru-RU" dirty="0"/>
              <a:t>могут подключаться как классы и аудитории школ, так и самостоятельно старшеклассники с домашнего </a:t>
            </a:r>
            <a:endParaRPr lang="ru-RU" dirty="0" smtClean="0"/>
          </a:p>
          <a:p>
            <a:r>
              <a:rPr lang="ru-RU" dirty="0" smtClean="0"/>
              <a:t>компьютера </a:t>
            </a:r>
            <a:r>
              <a:rPr lang="ru-RU" dirty="0"/>
              <a:t>или любого гаджета (смартфона, планшета)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Главная страница </a:t>
            </a:r>
            <a:r>
              <a:rPr lang="ru-RU" dirty="0"/>
              <a:t>портала «</a:t>
            </a:r>
            <a:r>
              <a:rPr lang="ru-RU" dirty="0" err="1"/>
              <a:t>ПроеКТОриЯ</a:t>
            </a:r>
            <a:r>
              <a:rPr lang="ru-RU" dirty="0"/>
              <a:t>» </a:t>
            </a:r>
            <a:r>
              <a:rPr lang="ru-RU" dirty="0" smtClean="0"/>
              <a:t>- </a:t>
            </a:r>
            <a:r>
              <a:rPr lang="ru-RU" dirty="0" smtClean="0">
                <a:hlinkClick r:id="rId2"/>
              </a:rPr>
              <a:t>http</a:t>
            </a:r>
            <a:r>
              <a:rPr lang="ru-RU" dirty="0">
                <a:hlinkClick r:id="rId2"/>
              </a:rPr>
              <a:t>://proektoria.online</a:t>
            </a:r>
            <a:r>
              <a:rPr lang="ru-RU" dirty="0" smtClean="0">
                <a:hlinkClick r:id="rId2"/>
              </a:rPr>
              <a:t>/</a:t>
            </a:r>
            <a:r>
              <a:rPr lang="ru-RU" dirty="0" smtClean="0"/>
              <a:t> </a:t>
            </a:r>
          </a:p>
          <a:p>
            <a:r>
              <a:rPr lang="ru-RU" dirty="0" smtClean="0"/>
              <a:t>Группы </a:t>
            </a:r>
            <a:r>
              <a:rPr lang="ru-RU" dirty="0" err="1" smtClean="0"/>
              <a:t>ПроеКТОрии</a:t>
            </a:r>
            <a:r>
              <a:rPr lang="ru-RU" dirty="0" smtClean="0"/>
              <a:t> </a:t>
            </a:r>
            <a:r>
              <a:rPr lang="ru-RU" dirty="0"/>
              <a:t>в социальных сетях </a:t>
            </a:r>
            <a:r>
              <a:rPr lang="ru-RU" dirty="0" err="1"/>
              <a:t>Вконтакте</a:t>
            </a:r>
            <a:r>
              <a:rPr lang="ru-RU" dirty="0"/>
              <a:t> </a:t>
            </a:r>
            <a:r>
              <a:rPr lang="ru-RU" dirty="0" smtClean="0"/>
              <a:t> - </a:t>
            </a:r>
            <a:r>
              <a:rPr lang="ru-RU" dirty="0" smtClean="0">
                <a:hlinkClick r:id="rId3"/>
              </a:rPr>
              <a:t>https</a:t>
            </a:r>
            <a:r>
              <a:rPr lang="ru-RU" dirty="0">
                <a:hlinkClick r:id="rId3"/>
              </a:rPr>
              <a:t>://</a:t>
            </a:r>
            <a:r>
              <a:rPr lang="ru-RU" dirty="0" smtClean="0">
                <a:hlinkClick r:id="rId3"/>
              </a:rPr>
              <a:t>vk.com/proektoria</a:t>
            </a:r>
            <a:r>
              <a:rPr lang="ru-RU" dirty="0" smtClean="0"/>
              <a:t> </a:t>
            </a:r>
          </a:p>
          <a:p>
            <a:r>
              <a:rPr lang="ru-RU" dirty="0" smtClean="0"/>
              <a:t>и в Одноклассниках - </a:t>
            </a:r>
            <a:r>
              <a:rPr lang="ru-RU" dirty="0" smtClean="0">
                <a:hlinkClick r:id="rId4"/>
              </a:rPr>
              <a:t>https</a:t>
            </a:r>
            <a:r>
              <a:rPr lang="ru-RU" dirty="0">
                <a:hlinkClick r:id="rId4"/>
              </a:rPr>
              <a:t>://</a:t>
            </a:r>
            <a:r>
              <a:rPr lang="ru-RU" dirty="0" smtClean="0">
                <a:hlinkClick r:id="rId4"/>
              </a:rPr>
              <a:t>ok.ru/proektoria</a:t>
            </a:r>
            <a:r>
              <a:rPr lang="ru-RU" dirty="0" smtClean="0"/>
              <a:t>   </a:t>
            </a:r>
          </a:p>
          <a:p>
            <a:endParaRPr lang="ru-RU" sz="800" dirty="0" smtClean="0"/>
          </a:p>
          <a:p>
            <a:r>
              <a:rPr lang="ru-RU" dirty="0" smtClean="0"/>
              <a:t>Проект </a:t>
            </a:r>
            <a:r>
              <a:rPr lang="ru-RU" u="sng" dirty="0" smtClean="0"/>
              <a:t>бесплатный</a:t>
            </a:r>
            <a:r>
              <a:rPr lang="ru-RU" dirty="0" smtClean="0"/>
              <a:t>, но планируется монетизация.</a:t>
            </a:r>
          </a:p>
          <a:p>
            <a:endParaRPr lang="ru-RU" sz="1200" dirty="0" smtClean="0"/>
          </a:p>
          <a:p>
            <a:r>
              <a:rPr lang="ru-RU" sz="1200" dirty="0" smtClean="0"/>
              <a:t>Рекомендуемый </a:t>
            </a:r>
            <a:r>
              <a:rPr lang="ru-RU" sz="1200" dirty="0"/>
              <a:t>браузер для просмотра трансляции – </a:t>
            </a:r>
            <a:r>
              <a:rPr lang="ru-RU" sz="1200" dirty="0" err="1"/>
              <a:t>Chrome</a:t>
            </a:r>
            <a:r>
              <a:rPr lang="ru-RU" sz="1200" dirty="0"/>
              <a:t> последней версии. Возможно использование других браузеров, обновленных до последней версии</a:t>
            </a:r>
            <a:r>
              <a:rPr lang="ru-RU" sz="1200" dirty="0" smtClean="0"/>
              <a:t>. Браузер </a:t>
            </a:r>
            <a:r>
              <a:rPr lang="ru-RU" sz="1200" dirty="0" err="1"/>
              <a:t>Internet</a:t>
            </a:r>
            <a:r>
              <a:rPr lang="ru-RU" sz="1200" dirty="0"/>
              <a:t> </a:t>
            </a:r>
            <a:r>
              <a:rPr lang="ru-RU" sz="1200" dirty="0" err="1"/>
              <a:t>Explorer</a:t>
            </a:r>
            <a:r>
              <a:rPr lang="ru-RU" sz="1200" dirty="0"/>
              <a:t> (IE) не поддерживается.</a:t>
            </a:r>
          </a:p>
          <a:p>
            <a:r>
              <a:rPr lang="ru-RU" sz="1200" dirty="0" smtClean="0"/>
              <a:t>Установленный компонент </a:t>
            </a:r>
            <a:r>
              <a:rPr lang="ru-RU" sz="1200" dirty="0"/>
              <a:t>для веб-браузера — </a:t>
            </a:r>
            <a:r>
              <a:rPr lang="ru-RU" sz="1200" dirty="0" err="1"/>
              <a:t>Adobe</a:t>
            </a:r>
            <a:r>
              <a:rPr lang="ru-RU" sz="1200" dirty="0"/>
              <a:t> </a:t>
            </a:r>
            <a:r>
              <a:rPr lang="ru-RU" sz="1200" dirty="0" err="1"/>
              <a:t>Flash</a:t>
            </a:r>
            <a:r>
              <a:rPr lang="ru-RU" sz="1200" dirty="0"/>
              <a:t> </a:t>
            </a:r>
            <a:r>
              <a:rPr lang="ru-RU" sz="1200" dirty="0" err="1"/>
              <a:t>Player</a:t>
            </a:r>
            <a:r>
              <a:rPr lang="ru-RU" sz="1200" dirty="0"/>
              <a:t> последней версии</a:t>
            </a:r>
            <a:r>
              <a:rPr lang="ru-RU" sz="1200" dirty="0" smtClean="0"/>
              <a:t>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10722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900" y="-40451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Новые формы профориентации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Проектные задания на сайте </a:t>
            </a:r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«</a:t>
            </a:r>
            <a:r>
              <a:rPr lang="ru-RU" b="1" dirty="0" err="1">
                <a:solidFill>
                  <a:srgbClr val="002060"/>
                </a:solidFill>
                <a:latin typeface="Bookman Old Style" pitchFamily="18" charset="0"/>
              </a:rPr>
              <a:t>ПроеКТОриЯ</a:t>
            </a:r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»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44116" y="1923678"/>
            <a:ext cx="8741568" cy="2841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Ученики могут испытать </a:t>
            </a:r>
            <a:r>
              <a:rPr lang="ru-RU" dirty="0"/>
              <a:t>свои силы и решить интересные и </a:t>
            </a:r>
            <a:r>
              <a:rPr lang="ru-RU" dirty="0" smtClean="0"/>
              <a:t>стратегически</a:t>
            </a:r>
          </a:p>
          <a:p>
            <a:r>
              <a:rPr lang="ru-RU" dirty="0" smtClean="0"/>
              <a:t>важные </a:t>
            </a:r>
            <a:r>
              <a:rPr lang="ru-RU" dirty="0"/>
              <a:t>для бизнеса задачи, которые называются кейсами. </a:t>
            </a:r>
            <a:endParaRPr lang="ru-RU" dirty="0" smtClean="0"/>
          </a:p>
          <a:p>
            <a:pPr>
              <a:spcBef>
                <a:spcPts val="400"/>
              </a:spcBef>
            </a:pPr>
            <a:r>
              <a:rPr lang="ru-RU" dirty="0" smtClean="0"/>
              <a:t>Это </a:t>
            </a:r>
            <a:r>
              <a:rPr lang="ru-RU" dirty="0"/>
              <a:t>учебно-тренировочные задачи, составленные на основе реальных </a:t>
            </a:r>
            <a:endParaRPr lang="ru-RU" dirty="0" smtClean="0"/>
          </a:p>
          <a:p>
            <a:r>
              <a:rPr lang="ru-RU" dirty="0" smtClean="0"/>
              <a:t>инженерных</a:t>
            </a:r>
            <a:r>
              <a:rPr lang="ru-RU" dirty="0"/>
              <a:t>, научных или бизнес-ситуаций. </a:t>
            </a:r>
            <a:endParaRPr lang="ru-RU" dirty="0" smtClean="0"/>
          </a:p>
          <a:p>
            <a:pPr>
              <a:spcBef>
                <a:spcPts val="400"/>
              </a:spcBef>
            </a:pPr>
            <a:r>
              <a:rPr lang="ru-RU" dirty="0" smtClean="0"/>
              <a:t>Они </a:t>
            </a:r>
            <a:r>
              <a:rPr lang="ru-RU" dirty="0"/>
              <a:t>не похожи на учебные или олимпиадные задания, </a:t>
            </a:r>
            <a:endParaRPr lang="ru-RU" dirty="0" smtClean="0"/>
          </a:p>
          <a:p>
            <a:r>
              <a:rPr lang="ru-RU" dirty="0" smtClean="0"/>
              <a:t>требуют </a:t>
            </a:r>
            <a:r>
              <a:rPr lang="ru-RU" dirty="0"/>
              <a:t>неординарного подхода и чаще всего имеют несколько правильных </a:t>
            </a:r>
            <a:endParaRPr lang="ru-RU" dirty="0" smtClean="0"/>
          </a:p>
          <a:p>
            <a:r>
              <a:rPr lang="ru-RU" dirty="0" smtClean="0"/>
              <a:t>решений</a:t>
            </a:r>
            <a:r>
              <a:rPr lang="ru-RU" dirty="0"/>
              <a:t>, о которых компании-заказчики могут даже не подозревать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sz="1600" dirty="0" smtClean="0"/>
              <a:t>Правильные решения вознаграждаются.</a:t>
            </a:r>
            <a:endParaRPr lang="ru-RU" sz="1600" dirty="0"/>
          </a:p>
          <a:p>
            <a:pPr marL="285750" indent="-285750">
              <a:buFontTx/>
              <a:buChar char="-"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429240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900" y="-40451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Новые формы профориентации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Федеральный образовательный  проект «</a:t>
            </a:r>
            <a:r>
              <a:rPr lang="ru-RU" b="1" dirty="0" err="1" smtClean="0">
                <a:solidFill>
                  <a:srgbClr val="002060"/>
                </a:solidFill>
                <a:latin typeface="Bookman Old Style" pitchFamily="18" charset="0"/>
              </a:rPr>
              <a:t>Навигатум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»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81593"/>
            <a:ext cx="5318369" cy="322240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779662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 smtClean="0"/>
              <a:t>Геймификация</a:t>
            </a:r>
            <a:endParaRPr lang="ru-RU" b="1" dirty="0" smtClean="0"/>
          </a:p>
          <a:p>
            <a:r>
              <a:rPr lang="ru-RU" dirty="0" smtClean="0"/>
              <a:t>(игровые</a:t>
            </a:r>
            <a:r>
              <a:rPr lang="ru-RU" dirty="0"/>
              <a:t> </a:t>
            </a:r>
            <a:r>
              <a:rPr lang="ru-RU" dirty="0" smtClean="0"/>
              <a:t>технологии, </a:t>
            </a:r>
          </a:p>
          <a:p>
            <a:r>
              <a:rPr lang="ru-RU" dirty="0" smtClean="0"/>
              <a:t>применённые к реальности)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0900" y="2707789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 smtClean="0"/>
              <a:t>Цифровизация</a:t>
            </a:r>
            <a:endParaRPr lang="ru-RU" b="1" dirty="0" smtClean="0"/>
          </a:p>
          <a:p>
            <a:r>
              <a:rPr lang="ru-RU" dirty="0" smtClean="0"/>
              <a:t>(цифровые технологии)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007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900" y="-40451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Новые формы профориентации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О проекте «</a:t>
            </a:r>
            <a:r>
              <a:rPr lang="ru-RU" b="1" dirty="0" err="1" smtClean="0">
                <a:solidFill>
                  <a:srgbClr val="002060"/>
                </a:solidFill>
                <a:latin typeface="Bookman Old Style" pitchFamily="18" charset="0"/>
              </a:rPr>
              <a:t>Навигатум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»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63638"/>
            <a:ext cx="4545932" cy="302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08129" y="4603669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i="1" dirty="0"/>
              <a:t>(школьники при просмотре </a:t>
            </a:r>
            <a:r>
              <a:rPr lang="ru-RU" sz="1100" i="1" dirty="0" err="1"/>
              <a:t>профориентационного</a:t>
            </a:r>
            <a:r>
              <a:rPr lang="ru-RU" sz="1100" i="1" dirty="0"/>
              <a:t> видеофильма "НАВИГАТУМ". г. Санкт-Петербург)</a:t>
            </a:r>
            <a:endParaRPr lang="ru-RU" sz="1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0615" y="1448877"/>
            <a:ext cx="381642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</a:t>
            </a:r>
            <a:r>
              <a:rPr lang="ru-RU" dirty="0" err="1"/>
              <a:t>Навигатум</a:t>
            </a:r>
            <a:r>
              <a:rPr lang="ru-RU" dirty="0"/>
              <a:t>» предлагает </a:t>
            </a:r>
            <a:r>
              <a:rPr lang="ru-RU" dirty="0" err="1" smtClean="0"/>
              <a:t>инстру</a:t>
            </a:r>
            <a:r>
              <a:rPr lang="ru-RU" dirty="0" smtClean="0"/>
              <a:t>-менты </a:t>
            </a:r>
            <a:r>
              <a:rPr lang="ru-RU" dirty="0"/>
              <a:t>системной </a:t>
            </a:r>
            <a:r>
              <a:rPr lang="ru-RU" dirty="0" err="1" smtClean="0"/>
              <a:t>профориента</a:t>
            </a:r>
            <a:r>
              <a:rPr lang="ru-RU" dirty="0" smtClean="0"/>
              <a:t>-</a:t>
            </a:r>
          </a:p>
          <a:p>
            <a:r>
              <a:rPr lang="ru-RU" dirty="0" err="1" smtClean="0"/>
              <a:t>ции</a:t>
            </a:r>
            <a:r>
              <a:rPr lang="ru-RU" dirty="0" smtClean="0"/>
              <a:t> для </a:t>
            </a:r>
            <a:r>
              <a:rPr lang="ru-RU" u="sng" dirty="0" smtClean="0"/>
              <a:t>всех</a:t>
            </a:r>
            <a:r>
              <a:rPr lang="ru-RU" dirty="0" smtClean="0"/>
              <a:t> возрастов.</a:t>
            </a:r>
          </a:p>
          <a:p>
            <a:endParaRPr lang="ru-RU" sz="800" dirty="0"/>
          </a:p>
          <a:p>
            <a:r>
              <a:rPr lang="ru-RU" dirty="0" smtClean="0"/>
              <a:t>Для </a:t>
            </a:r>
            <a:r>
              <a:rPr lang="ru-RU" b="1" dirty="0" smtClean="0"/>
              <a:t>школьников</a:t>
            </a:r>
            <a:r>
              <a:rPr lang="ru-RU" dirty="0"/>
              <a:t>: готовые </a:t>
            </a:r>
            <a:r>
              <a:rPr lang="ru-RU" dirty="0" smtClean="0"/>
              <a:t>сцена-</a:t>
            </a:r>
            <a:r>
              <a:rPr lang="ru-RU" dirty="0" err="1" smtClean="0"/>
              <a:t>рии</a:t>
            </a:r>
            <a:r>
              <a:rPr lang="ru-RU" dirty="0" smtClean="0"/>
              <a:t> </a:t>
            </a:r>
            <a:r>
              <a:rPr lang="ru-RU" dirty="0"/>
              <a:t>уроков, иллюстрированные </a:t>
            </a:r>
            <a:endParaRPr lang="ru-RU" dirty="0" smtClean="0"/>
          </a:p>
          <a:p>
            <a:r>
              <a:rPr lang="ru-RU" dirty="0" smtClean="0"/>
              <a:t>тесты </a:t>
            </a:r>
            <a:r>
              <a:rPr lang="ru-RU" dirty="0"/>
              <a:t>и опросники, мультфильмы о профессиях и труде, </a:t>
            </a:r>
            <a:r>
              <a:rPr lang="ru-RU" dirty="0" smtClean="0"/>
              <a:t>обучаю-</a:t>
            </a:r>
          </a:p>
          <a:p>
            <a:r>
              <a:rPr lang="ru-RU" dirty="0" err="1" smtClean="0"/>
              <a:t>щие</a:t>
            </a:r>
            <a:r>
              <a:rPr lang="ru-RU" dirty="0" smtClean="0"/>
              <a:t> </a:t>
            </a:r>
            <a:r>
              <a:rPr lang="ru-RU" dirty="0"/>
              <a:t>настольные и компьютерные игры, комиксы, видеофильмы о </a:t>
            </a:r>
            <a:endParaRPr lang="ru-RU" dirty="0" smtClean="0"/>
          </a:p>
          <a:p>
            <a:r>
              <a:rPr lang="ru-RU" dirty="0" smtClean="0"/>
              <a:t>выборе </a:t>
            </a:r>
            <a:r>
              <a:rPr lang="ru-RU" dirty="0"/>
              <a:t>профессии и своего </a:t>
            </a:r>
            <a:r>
              <a:rPr lang="ru-RU" dirty="0" smtClean="0"/>
              <a:t>пути.</a:t>
            </a:r>
          </a:p>
          <a:p>
            <a:endParaRPr lang="ru-RU" sz="800" dirty="0" smtClean="0"/>
          </a:p>
          <a:p>
            <a:r>
              <a:rPr lang="ru-RU" dirty="0" smtClean="0"/>
              <a:t>Проект </a:t>
            </a:r>
            <a:r>
              <a:rPr lang="ru-RU" u="sng" dirty="0" err="1" smtClean="0"/>
              <a:t>монетизирован</a:t>
            </a:r>
            <a:r>
              <a:rPr lang="ru-RU" dirty="0" smtClean="0"/>
              <a:t>, но есть </a:t>
            </a:r>
          </a:p>
          <a:p>
            <a:r>
              <a:rPr lang="ru-RU" dirty="0" smtClean="0"/>
              <a:t>некоторые бесплатные варианты.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46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900" y="-40451"/>
            <a:ext cx="9144000" cy="1159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Новые формы профориентации</a:t>
            </a:r>
          </a:p>
          <a:p>
            <a:pPr algn="ctr">
              <a:spcBef>
                <a:spcPts val="400"/>
              </a:spcBef>
            </a:pPr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Основные группы </a:t>
            </a:r>
            <a:r>
              <a:rPr lang="ru-RU" b="1" dirty="0" err="1">
                <a:solidFill>
                  <a:srgbClr val="002060"/>
                </a:solidFill>
                <a:latin typeface="Bookman Old Style" pitchFamily="18" charset="0"/>
              </a:rPr>
              <a:t>профориентационных</a:t>
            </a:r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 методов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"/>
          <p:cNvSpPr/>
          <p:nvPr/>
        </p:nvSpPr>
        <p:spPr>
          <a:xfrm>
            <a:off x="1619672" y="1347614"/>
            <a:ext cx="2808312" cy="144016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Информационно 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–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просветительские </a:t>
            </a:r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методы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19672" y="3147814"/>
            <a:ext cx="2808312" cy="144016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Диагностические методы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8024" y="1347614"/>
            <a:ext cx="2808312" cy="144016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Bookman Old Style" pitchFamily="18" charset="0"/>
              </a:rPr>
              <a:t>Тренинговые</a:t>
            </a:r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endParaRPr lang="ru-RU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(</a:t>
            </a:r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активные) методы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23733" y="3139225"/>
            <a:ext cx="2808312" cy="144016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Консультации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665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900" y="-40451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Новые формы профориентации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Программа ранней профориентации «Билет в будущее»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0365" y="1635646"/>
            <a:ext cx="4869070" cy="269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9977" y="4418697"/>
            <a:ext cx="87659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Включает в себя полный цикл методов профориентации от диагностики до консультации.</a:t>
            </a:r>
          </a:p>
          <a:p>
            <a:r>
              <a:rPr lang="ru-RU" sz="1600" dirty="0" smtClean="0"/>
              <a:t>Проект </a:t>
            </a:r>
            <a:r>
              <a:rPr lang="ru-RU" sz="1600" u="sng" dirty="0" smtClean="0"/>
              <a:t>бесплатный</a:t>
            </a:r>
            <a:r>
              <a:rPr lang="ru-RU" sz="1600" dirty="0" smtClean="0"/>
              <a:t> (финансируется из федерального бюджета).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85292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15565"/>
            <a:ext cx="7721322" cy="404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01222"/>
            <a:ext cx="1566343" cy="162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2900" y="-40451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Новые формы профориентации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Bookman Old Style" pitchFamily="18" charset="0"/>
              </a:rPr>
              <a:t>Профессиограммы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411760" y="915565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http://prof.eduprof.ru</a:t>
            </a:r>
            <a:r>
              <a:rPr lang="en-US" dirty="0" smtClean="0">
                <a:hlinkClick r:id="rId4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0531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025" y="2283718"/>
            <a:ext cx="3608381" cy="248911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2900" y="-40451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Новые формы профориентации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Bookman Old Style" pitchFamily="18" charset="0"/>
              </a:rPr>
              <a:t>Профессиограммы</a:t>
            </a:r>
            <a:endParaRPr lang="ru-RU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Навигация по профессиям на сайте </a:t>
            </a:r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«</a:t>
            </a:r>
            <a:r>
              <a:rPr lang="ru-RU" b="1" dirty="0" err="1">
                <a:solidFill>
                  <a:srgbClr val="002060"/>
                </a:solidFill>
                <a:latin typeface="Bookman Old Style" pitchFamily="18" charset="0"/>
              </a:rPr>
              <a:t>ПроеКТОриЯ</a:t>
            </a:r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»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00389" y="1596378"/>
            <a:ext cx="53359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Востребованные – 290</a:t>
            </a:r>
          </a:p>
          <a:p>
            <a:r>
              <a:rPr lang="ru-RU" dirty="0" smtClean="0"/>
              <a:t>Перспективные – 277 </a:t>
            </a:r>
          </a:p>
          <a:p>
            <a:r>
              <a:rPr lang="ru-RU" dirty="0" smtClean="0"/>
              <a:t>Всего – 517 профессий </a:t>
            </a:r>
          </a:p>
          <a:p>
            <a:endParaRPr lang="ru-RU" dirty="0" smtClean="0"/>
          </a:p>
          <a:p>
            <a:r>
              <a:rPr lang="ru-RU" dirty="0" err="1" smtClean="0"/>
              <a:t>Профессиограммы</a:t>
            </a:r>
            <a:r>
              <a:rPr lang="ru-RU" dirty="0" smtClean="0"/>
              <a:t> «</a:t>
            </a:r>
            <a:r>
              <a:rPr lang="ru-RU" dirty="0" err="1" smtClean="0"/>
              <a:t>ПроеКТОриЯ</a:t>
            </a:r>
            <a:r>
              <a:rPr lang="ru-RU" dirty="0" smtClean="0"/>
              <a:t>»: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описание профессии,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указание компетенций (жестких и мягких) </a:t>
            </a:r>
          </a:p>
          <a:p>
            <a:r>
              <a:rPr lang="ru-RU" dirty="0" smtClean="0"/>
              <a:t>и личностных качеств,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называют места, где работают специалисты,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дают названия ОО, где готовят специалистов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51090" y="1492447"/>
            <a:ext cx="27023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Форсайт</a:t>
            </a:r>
          </a:p>
          <a:p>
            <a:r>
              <a:rPr lang="ru-RU" dirty="0" smtClean="0"/>
              <a:t>(образ будущего)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838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900" y="-40451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Новые формы профориентации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Bookman Old Style" pitchFamily="18" charset="0"/>
              </a:rPr>
              <a:t>Профессиограммы</a:t>
            </a:r>
            <a:endParaRPr lang="ru-RU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«Атлас новых профессий»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90166"/>
            <a:ext cx="3168352" cy="327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71635"/>
            <a:ext cx="4323370" cy="311703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699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900" y="-4045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Зарубежная и отечественная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политика в профориентации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32040" y="1488745"/>
            <a:ext cx="410445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Россия </a:t>
            </a:r>
            <a:r>
              <a:rPr lang="ru-RU" b="1" dirty="0" smtClean="0"/>
              <a:t>– модель помощи </a:t>
            </a:r>
            <a:r>
              <a:rPr lang="ru-RU" b="1" dirty="0" err="1" smtClean="0"/>
              <a:t>госу</a:t>
            </a:r>
            <a:r>
              <a:rPr lang="ru-RU" b="1" dirty="0" smtClean="0"/>
              <a:t>-</a:t>
            </a:r>
          </a:p>
          <a:p>
            <a:r>
              <a:rPr lang="ru-RU" b="1" dirty="0" err="1" smtClean="0"/>
              <a:t>дарства</a:t>
            </a:r>
            <a:r>
              <a:rPr lang="ru-RU" b="1" dirty="0" smtClean="0"/>
              <a:t> в профессиональном </a:t>
            </a:r>
          </a:p>
          <a:p>
            <a:r>
              <a:rPr lang="ru-RU" b="1" dirty="0" smtClean="0"/>
              <a:t>самоопределении (</a:t>
            </a:r>
            <a:r>
              <a:rPr lang="ru-RU" b="1" dirty="0" err="1" smtClean="0"/>
              <a:t>территориаль-ная</a:t>
            </a:r>
            <a:r>
              <a:rPr lang="ru-RU" b="1" dirty="0" smtClean="0"/>
              <a:t> модель).</a:t>
            </a:r>
          </a:p>
          <a:p>
            <a:pPr algn="ctr"/>
            <a:endParaRPr lang="ru-RU" sz="1000" b="1" dirty="0" smtClean="0"/>
          </a:p>
          <a:p>
            <a:pPr algn="ctr"/>
            <a:r>
              <a:rPr lang="ru-RU" b="1" dirty="0" smtClean="0"/>
              <a:t>Государственное</a:t>
            </a:r>
          </a:p>
          <a:p>
            <a:pPr algn="ctr"/>
            <a:r>
              <a:rPr lang="ru-RU" sz="1600" b="1" dirty="0" smtClean="0"/>
              <a:t>управление профориентацией 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 smtClean="0"/>
              <a:t>федеральное и </a:t>
            </a:r>
            <a:r>
              <a:rPr lang="ru-RU" b="1" u="sng" dirty="0" smtClean="0"/>
              <a:t>региональное</a:t>
            </a:r>
            <a:endParaRPr lang="ru-RU" b="1" dirty="0" smtClean="0"/>
          </a:p>
          <a:p>
            <a:endParaRPr lang="ru-RU" sz="1000" b="1" dirty="0" smtClean="0"/>
          </a:p>
          <a:p>
            <a:r>
              <a:rPr lang="ru-RU" sz="1400" b="1" dirty="0" smtClean="0"/>
              <a:t>Данная модель полагает</a:t>
            </a:r>
            <a:r>
              <a:rPr lang="ru-RU" sz="14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1400" b="1" dirty="0" smtClean="0"/>
              <a:t>возможным </a:t>
            </a:r>
          </a:p>
          <a:p>
            <a:r>
              <a:rPr lang="ru-RU" sz="1400" b="1" dirty="0" smtClean="0"/>
              <a:t>сформировать практически </a:t>
            </a:r>
            <a:r>
              <a:rPr lang="ru-RU" sz="1400" b="1" dirty="0"/>
              <a:t>у каждого </a:t>
            </a:r>
            <a:endParaRPr lang="ru-RU" sz="1400" b="1" dirty="0" smtClean="0"/>
          </a:p>
          <a:p>
            <a:r>
              <a:rPr lang="ru-RU" sz="1400" b="1" dirty="0" smtClean="0"/>
              <a:t>школьника сознательного мотива </a:t>
            </a:r>
            <a:r>
              <a:rPr lang="ru-RU" sz="1400" b="1" dirty="0"/>
              <a:t>выбора </a:t>
            </a:r>
            <a:endParaRPr lang="ru-RU" sz="1400" b="1" dirty="0" smtClean="0"/>
          </a:p>
          <a:p>
            <a:r>
              <a:rPr lang="ru-RU" sz="1400" b="1" dirty="0" smtClean="0"/>
              <a:t>профессии</a:t>
            </a:r>
            <a:r>
              <a:rPr lang="ru-RU" sz="1400" b="1" dirty="0"/>
              <a:t>, </a:t>
            </a:r>
            <a:r>
              <a:rPr lang="ru-RU" sz="1400" b="1" dirty="0" smtClean="0"/>
              <a:t>наиболее </a:t>
            </a:r>
            <a:r>
              <a:rPr lang="ru-RU" sz="1400" b="1" dirty="0"/>
              <a:t>необходимой </a:t>
            </a:r>
            <a:endParaRPr lang="ru-RU" sz="1400" b="1" dirty="0" smtClean="0"/>
          </a:p>
          <a:p>
            <a:r>
              <a:rPr lang="ru-RU" sz="1400" b="1" dirty="0" smtClean="0"/>
              <a:t>данному региону.</a:t>
            </a:r>
            <a:endParaRPr lang="ru-RU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79765" y="1488745"/>
            <a:ext cx="4388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Финляндия</a:t>
            </a:r>
            <a:r>
              <a:rPr lang="ru-RU" b="1" dirty="0" smtClean="0"/>
              <a:t> – модель </a:t>
            </a:r>
            <a:r>
              <a:rPr lang="ru-RU" b="1" dirty="0" err="1" smtClean="0"/>
              <a:t>государст</a:t>
            </a:r>
            <a:r>
              <a:rPr lang="ru-RU" b="1" dirty="0" smtClean="0"/>
              <a:t>-</a:t>
            </a:r>
          </a:p>
          <a:p>
            <a:r>
              <a:rPr lang="ru-RU" b="1" dirty="0" smtClean="0"/>
              <a:t>венной поддержки профориентации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701" y="2570976"/>
            <a:ext cx="44873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Германия</a:t>
            </a:r>
            <a:r>
              <a:rPr lang="ru-RU" b="1" dirty="0" smtClean="0"/>
              <a:t> – модель профориентации, реализуемая </a:t>
            </a:r>
            <a:r>
              <a:rPr lang="ru-RU" b="1" dirty="0"/>
              <a:t>посредством прямого</a:t>
            </a:r>
          </a:p>
          <a:p>
            <a:r>
              <a:rPr lang="ru-RU" b="1" dirty="0"/>
              <a:t>социального взаимодействия между работодателями, обучающимися и</a:t>
            </a:r>
          </a:p>
          <a:p>
            <a:r>
              <a:rPr lang="ru-RU" b="1" dirty="0"/>
              <a:t>системой образования – без участия </a:t>
            </a:r>
            <a:r>
              <a:rPr lang="ru-RU" b="1" dirty="0" smtClean="0"/>
              <a:t>государства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12697" y="975212"/>
            <a:ext cx="314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Какой</a:t>
            </a:r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вариант</a:t>
            </a:r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лучше?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5964641" y="3304582"/>
            <a:ext cx="397416" cy="26802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210202" y="3304582"/>
            <a:ext cx="478712" cy="26802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0511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900" y="-40451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Новые формы профориентации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Профессиональные пробы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23528" y="1779662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Организация экскурсий в период проведения чемпионатов </a:t>
            </a:r>
            <a:endParaRPr lang="en-US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  <a:t>WorldSkills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2574" y="2425993"/>
            <a:ext cx="8497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 err="1" smtClean="0">
                <a:solidFill>
                  <a:srgbClr val="002060"/>
                </a:solidFill>
                <a:latin typeface="Bookman Old Style" pitchFamily="18" charset="0"/>
              </a:rPr>
              <a:t>Профпроба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 как самостоятельное мероприятие</a:t>
            </a:r>
          </a:p>
          <a:p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(может проводиться в различных формах, к примеру, в форме </a:t>
            </a:r>
            <a:r>
              <a:rPr lang="ru-RU" dirty="0" err="1" smtClean="0">
                <a:solidFill>
                  <a:srgbClr val="002060"/>
                </a:solidFill>
                <a:latin typeface="Bookman Old Style" pitchFamily="18" charset="0"/>
              </a:rPr>
              <a:t>квеста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)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347649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 err="1" smtClean="0">
                <a:solidFill>
                  <a:srgbClr val="002060"/>
                </a:solidFill>
                <a:latin typeface="Bookman Old Style" pitchFamily="18" charset="0"/>
              </a:rPr>
              <a:t>Профпроба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 как элемент комплексной </a:t>
            </a:r>
            <a:r>
              <a:rPr lang="ru-RU" b="1" dirty="0" err="1" smtClean="0">
                <a:solidFill>
                  <a:srgbClr val="002060"/>
                </a:solidFill>
                <a:latin typeface="Bookman Old Style" pitchFamily="18" charset="0"/>
              </a:rPr>
              <a:t>профориентационной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программы «Билет в будущее»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999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900" y="-40451"/>
            <a:ext cx="9144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Информационные источники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14176" y="987574"/>
            <a:ext cx="892982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Нормативно-правовые ресурсы</a:t>
            </a:r>
          </a:p>
          <a:p>
            <a:r>
              <a:rPr lang="ru-RU" sz="1200" b="1" dirty="0"/>
              <a:t>Конституция РФ (1993 года) </a:t>
            </a:r>
            <a:r>
              <a:rPr lang="ru-RU" sz="1200" dirty="0"/>
              <a:t>- </a:t>
            </a:r>
            <a:r>
              <a:rPr lang="ru-RU" sz="1200" u="sng" dirty="0">
                <a:hlinkClick r:id="rId2"/>
              </a:rPr>
              <a:t>http://www.constitution.ru/10003000/10003000-4.htm</a:t>
            </a:r>
            <a:r>
              <a:rPr lang="ru-RU" sz="1200" dirty="0"/>
              <a:t> </a:t>
            </a:r>
          </a:p>
          <a:p>
            <a:r>
              <a:rPr lang="ru-RU" sz="1200" b="1" dirty="0"/>
              <a:t>Трудовой Кодекс РФ </a:t>
            </a:r>
            <a:r>
              <a:rPr lang="ru-RU" sz="1200" dirty="0"/>
              <a:t>- </a:t>
            </a:r>
            <a:r>
              <a:rPr lang="ru-RU" sz="1200" u="sng" dirty="0">
                <a:hlinkClick r:id="rId3"/>
              </a:rPr>
              <a:t>https://base.garant.ru/12125268/</a:t>
            </a:r>
            <a:r>
              <a:rPr lang="ru-RU" sz="1200" dirty="0"/>
              <a:t> </a:t>
            </a:r>
          </a:p>
          <a:p>
            <a:r>
              <a:rPr lang="ru-RU" sz="1200" b="1" dirty="0"/>
              <a:t>Закон РФ «О занятости населения в Российской Федерации» от 19.04.1991 N 1032-1  </a:t>
            </a:r>
            <a:r>
              <a:rPr lang="ru-RU" sz="1200" dirty="0"/>
              <a:t>- </a:t>
            </a:r>
            <a:r>
              <a:rPr lang="ru-RU" sz="1200" u="sng" dirty="0">
                <a:hlinkClick r:id="rId4"/>
              </a:rPr>
              <a:t>https://fzrf.su/zakon/o-zanyatosti-naseleniya-1032-1/</a:t>
            </a:r>
            <a:r>
              <a:rPr lang="ru-RU" sz="1200" dirty="0"/>
              <a:t> </a:t>
            </a:r>
          </a:p>
          <a:p>
            <a:r>
              <a:rPr lang="ru-RU" sz="1200" b="1" dirty="0"/>
              <a:t>Постановление Министерства труда и социального развития РФ от 27.09.1996 №1 «Об утверждении положения о профессиональной ориентации и психологической поддержке населения в Российской Федерации» </a:t>
            </a:r>
            <a:r>
              <a:rPr lang="ru-RU" sz="1200" dirty="0"/>
              <a:t>- </a:t>
            </a:r>
            <a:r>
              <a:rPr lang="ru-RU" sz="1200" u="sng" dirty="0">
                <a:hlinkClick r:id="rId5"/>
              </a:rPr>
              <a:t>https://base.garant.ru/136694/#friends</a:t>
            </a:r>
            <a:r>
              <a:rPr lang="ru-RU" sz="1200" dirty="0"/>
              <a:t> </a:t>
            </a:r>
          </a:p>
          <a:p>
            <a:r>
              <a:rPr lang="ru-RU" sz="1200" b="1" dirty="0"/>
              <a:t>Федеральный закон «Об образовании в Российской Федерации»  </a:t>
            </a:r>
            <a:r>
              <a:rPr lang="ru-RU" sz="1200" dirty="0"/>
              <a:t>- </a:t>
            </a:r>
            <a:r>
              <a:rPr lang="ru-RU" sz="1200" u="sng" dirty="0">
                <a:hlinkClick r:id="rId6"/>
              </a:rPr>
              <a:t>http://www.consultant.ru/document/cons_doc_LAW_140174/8a2ef3d550b182b12707927d61572a4cb473aa03/</a:t>
            </a:r>
            <a:endParaRPr lang="ru-RU" sz="1200" dirty="0"/>
          </a:p>
          <a:p>
            <a:r>
              <a:rPr lang="ru-RU" sz="1200" b="1" dirty="0"/>
              <a:t>Комплекс мер по созданию условий для развития и самореализации учащихся в процессе воспитания и обучения на 2016 - 2020 годы</a:t>
            </a:r>
            <a:r>
              <a:rPr lang="ru-RU" sz="1200" dirty="0"/>
              <a:t> (утв. Правительством РФ 27.06.2016). - </a:t>
            </a:r>
            <a:r>
              <a:rPr lang="ru-RU" sz="1200" u="sng" dirty="0">
                <a:hlinkClick r:id="rId7"/>
              </a:rPr>
              <a:t>http://government.ru/news/23896/</a:t>
            </a:r>
            <a:r>
              <a:rPr lang="ru-RU" sz="1200" dirty="0"/>
              <a:t> </a:t>
            </a:r>
          </a:p>
          <a:p>
            <a:r>
              <a:rPr lang="ru-RU" sz="1200" b="1" dirty="0"/>
              <a:t>Государственная программа Российской Федерации "Развитие образования" на 2013-2020 годы  - </a:t>
            </a:r>
            <a:r>
              <a:rPr lang="ru-RU" sz="1200" u="sng" dirty="0">
                <a:hlinkClick r:id="rId8"/>
              </a:rPr>
              <a:t>http://static.government.ru/media/files/0kPx2UXxuWQ.pdf\</a:t>
            </a:r>
            <a:endParaRPr lang="ru-RU" sz="1200" dirty="0"/>
          </a:p>
          <a:p>
            <a:r>
              <a:rPr lang="ru-RU" sz="1200" b="1" dirty="0"/>
              <a:t>Государственная программа Российской Федерации "Образование" на 2019-2024 годы - </a:t>
            </a:r>
            <a:r>
              <a:rPr lang="ru-RU" sz="1200" u="sng" dirty="0">
                <a:hlinkClick r:id="rId9"/>
              </a:rPr>
              <a:t>http://www.econom22.ru/pnp/natsionalnye-proekty-programmy/%D0%9E%D0%B1%D1%80%D0%B0%D0%B7%D0%BE%D0%B2%D0%B0%D0%BD%D0%B8%D0%B5.pdf</a:t>
            </a:r>
            <a:r>
              <a:rPr lang="ru-RU" sz="1200" dirty="0"/>
              <a:t> </a:t>
            </a:r>
          </a:p>
          <a:p>
            <a:r>
              <a:rPr lang="ru-RU" sz="1200" b="1" dirty="0"/>
              <a:t>Государственная программа Челябинской области </a:t>
            </a:r>
            <a:r>
              <a:rPr lang="ru-RU" sz="1200" dirty="0"/>
              <a:t>"Развитие образования в Челябинской области" на 2018 - 2025 годы (с изменениями на 14 ноября 2018 года) - </a:t>
            </a:r>
            <a:r>
              <a:rPr lang="ru-RU" sz="1200" u="sng" dirty="0">
                <a:hlinkClick r:id="rId10"/>
              </a:rPr>
              <a:t>http://docs.cntd.ru/document/446623023</a:t>
            </a:r>
            <a:r>
              <a:rPr lang="ru-RU" sz="1200" dirty="0"/>
              <a:t> </a:t>
            </a:r>
          </a:p>
          <a:p>
            <a:r>
              <a:rPr lang="ru-RU" sz="1200" b="1" dirty="0"/>
              <a:t>Постановление Губернатора Челябинской Области от 11 февраля 2003 года N 47 «Об образовании областной межведомственной комиссии по вопросам психологической поддержки и профессиональной ориентации населения» - </a:t>
            </a:r>
            <a:r>
              <a:rPr lang="ru-RU" sz="1200" u="sng" dirty="0">
                <a:hlinkClick r:id="rId11"/>
              </a:rPr>
              <a:t>http://docs.cntd.ru/document/499506694</a:t>
            </a:r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91329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900" y="-40451"/>
            <a:ext cx="9144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Информационные источники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14176" y="987574"/>
            <a:ext cx="86783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ctr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Учебно-методические пособия</a:t>
            </a:r>
          </a:p>
          <a:p>
            <a:pPr algn="just"/>
            <a:r>
              <a:rPr lang="ru-RU" sz="1200" b="1" dirty="0"/>
              <a:t>Концепция организационно-педагогического сопровождения профессионального самоопределения обучающихся в условиях непрерывности образования </a:t>
            </a:r>
            <a:r>
              <a:rPr lang="ru-RU" sz="1200" dirty="0"/>
              <a:t>/ В.И. Блинов, И.С. Сергеев [и др.] – М. : Федеральный институт развития образования. – М.: Издательство «Перо», 2014. – 38 с</a:t>
            </a:r>
            <a:r>
              <a:rPr lang="ru-RU" sz="1200" dirty="0" smtClean="0"/>
              <a:t>. - </a:t>
            </a:r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www.firo.ru/wp-content/uploads/2012/12/Concept_SPS.pdf</a:t>
            </a:r>
            <a:r>
              <a:rPr lang="ru-RU" sz="1200" dirty="0" smtClean="0"/>
              <a:t> </a:t>
            </a:r>
          </a:p>
          <a:p>
            <a:pPr algn="just"/>
            <a:r>
              <a:rPr lang="ru-RU" sz="1200" b="1" dirty="0" err="1"/>
              <a:t>Арендачук</a:t>
            </a:r>
            <a:r>
              <a:rPr lang="ru-RU" sz="1200" b="1" dirty="0"/>
              <a:t> И.В. Теоретические основы дисциплины Самоопределение и профессиональная ориентация </a:t>
            </a:r>
            <a:r>
              <a:rPr lang="ru-RU" sz="1200" b="1" dirty="0" smtClean="0"/>
              <a:t>учащихся</a:t>
            </a:r>
            <a:r>
              <a:rPr lang="ru-RU" sz="1200" dirty="0" smtClean="0"/>
              <a:t>: </a:t>
            </a:r>
            <a:r>
              <a:rPr lang="ru-RU" sz="1200" dirty="0"/>
              <a:t>у</a:t>
            </a:r>
            <a:r>
              <a:rPr lang="ru-RU" sz="1200" dirty="0" smtClean="0"/>
              <a:t>чебное </a:t>
            </a:r>
            <a:r>
              <a:rPr lang="ru-RU" sz="1200" dirty="0"/>
              <a:t>пособие для студентов педагогических и психологических специальностей – Направление подготовки Психолого-педагогическое образование. — Саратов: СГУ, 2014. — 52 с</a:t>
            </a:r>
            <a:r>
              <a:rPr lang="ru-RU" sz="1200" dirty="0" smtClean="0"/>
              <a:t>. - </a:t>
            </a:r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elibrary.sgu.ru/uch_lit/922.pdf</a:t>
            </a:r>
            <a:r>
              <a:rPr lang="ru-RU" sz="1200" dirty="0" smtClean="0"/>
              <a:t> </a:t>
            </a:r>
            <a:endParaRPr lang="ru-RU" sz="1200" dirty="0"/>
          </a:p>
          <a:p>
            <a:pPr algn="just"/>
            <a:endParaRPr lang="ru-RU" sz="1200" dirty="0" smtClean="0"/>
          </a:p>
          <a:p>
            <a:pPr algn="just"/>
            <a:r>
              <a:rPr lang="ru-RU" sz="1200" b="1" dirty="0" err="1" smtClean="0"/>
              <a:t>Профессиограммы</a:t>
            </a:r>
            <a:r>
              <a:rPr lang="ru-RU" sz="1200" dirty="0" smtClean="0"/>
              <a:t> - </a:t>
            </a:r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pudschool.ucoz.ru/documents/011.professiogrammy.pdf</a:t>
            </a:r>
            <a:r>
              <a:rPr lang="ru-RU" sz="1200" dirty="0" smtClean="0"/>
              <a:t> </a:t>
            </a:r>
          </a:p>
          <a:p>
            <a:pPr algn="just"/>
            <a:endParaRPr lang="ru-RU" sz="1200" dirty="0"/>
          </a:p>
          <a:p>
            <a:pPr indent="361950" algn="ctr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Периодические издания</a:t>
            </a:r>
          </a:p>
          <a:p>
            <a:r>
              <a:rPr lang="ru-RU" sz="1200" b="1" dirty="0" smtClean="0"/>
              <a:t>Сергеев, И. С. Нужна ли нам государственная система профориентации детей и молодёжи? </a:t>
            </a:r>
            <a:r>
              <a:rPr lang="ru-RU" sz="1200" dirty="0" smtClean="0"/>
              <a:t>/ И. С. Сергеев // Профессиональная ориентация и занятость молодёжи. Научно-методический журнал. – М., 2017. - № 1. – С. 18-23. - </a:t>
            </a:r>
            <a:r>
              <a:rPr lang="en-US" sz="1200" dirty="0" smtClean="0">
                <a:hlinkClick r:id="rId5"/>
              </a:rPr>
              <a:t>https://bc-nark.ru/upload/iblock/d75/Nuzhna-li-nam-gosudarstvennaya-sistema-proforientatsii.pdf</a:t>
            </a:r>
            <a:r>
              <a:rPr lang="ru-RU" sz="1200" dirty="0" smtClean="0"/>
              <a:t> </a:t>
            </a:r>
          </a:p>
          <a:p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xmlns="" val="377228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900" y="-40451"/>
            <a:ext cx="9144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Информационные источники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14176" y="987574"/>
            <a:ext cx="867830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pPr indent="361950" algn="ctr"/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</a:rPr>
              <a:t>Интернет-ресурсы:</a:t>
            </a:r>
          </a:p>
          <a:p>
            <a:r>
              <a:rPr lang="ru-RU" sz="1200" b="1" dirty="0" err="1"/>
              <a:t>КонсультантПлюс</a:t>
            </a:r>
            <a:r>
              <a:rPr lang="ru-RU" sz="1200" dirty="0"/>
              <a:t> - </a:t>
            </a:r>
            <a:r>
              <a:rPr lang="en-US" sz="1200" dirty="0">
                <a:hlinkClick r:id="rId2"/>
              </a:rPr>
              <a:t>http://www.consultant.ru/</a:t>
            </a:r>
            <a:r>
              <a:rPr lang="ru-RU" sz="1200" dirty="0"/>
              <a:t> </a:t>
            </a:r>
          </a:p>
          <a:p>
            <a:r>
              <a:rPr lang="ru-RU" sz="1200" b="1" dirty="0"/>
              <a:t>Гарант</a:t>
            </a:r>
            <a:r>
              <a:rPr lang="ru-RU" sz="1200" dirty="0"/>
              <a:t> - </a:t>
            </a:r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www.garant.ru</a:t>
            </a:r>
            <a:endParaRPr lang="ru-RU" sz="1200" dirty="0" smtClean="0"/>
          </a:p>
          <a:p>
            <a:r>
              <a:rPr lang="ru-RU" sz="1200" b="1" dirty="0" smtClean="0"/>
              <a:t>Сайт Правительства РФ </a:t>
            </a:r>
            <a:r>
              <a:rPr lang="ru-RU" sz="1200" dirty="0" smtClean="0"/>
              <a:t>- </a:t>
            </a:r>
            <a:r>
              <a:rPr lang="en-US" sz="1200" dirty="0">
                <a:hlinkClick r:id="rId4"/>
              </a:rPr>
              <a:t>http://government.ru</a:t>
            </a:r>
            <a:r>
              <a:rPr lang="en-US" sz="1200" dirty="0" smtClean="0">
                <a:hlinkClick r:id="rId4"/>
              </a:rPr>
              <a:t>/</a:t>
            </a:r>
            <a:r>
              <a:rPr lang="ru-RU" sz="1200" dirty="0" smtClean="0"/>
              <a:t> </a:t>
            </a:r>
          </a:p>
          <a:p>
            <a:r>
              <a:rPr lang="ru-RU" sz="1200" b="1" dirty="0" smtClean="0"/>
              <a:t>Сайт </a:t>
            </a:r>
            <a:r>
              <a:rPr lang="ru-RU" sz="1200" b="1" dirty="0" err="1" smtClean="0"/>
              <a:t>Минпросвещения</a:t>
            </a:r>
            <a:r>
              <a:rPr lang="ru-RU" sz="1200" b="1" dirty="0" smtClean="0"/>
              <a:t> России </a:t>
            </a:r>
            <a:r>
              <a:rPr lang="ru-RU" sz="1200" dirty="0" smtClean="0"/>
              <a:t>- </a:t>
            </a:r>
            <a:r>
              <a:rPr lang="en-US" sz="1200" dirty="0">
                <a:hlinkClick r:id="rId5"/>
              </a:rPr>
              <a:t>https://edu.gov.ru</a:t>
            </a:r>
            <a:r>
              <a:rPr lang="en-US" sz="1200" dirty="0" smtClean="0">
                <a:hlinkClick r:id="rId5"/>
              </a:rPr>
              <a:t>/</a:t>
            </a:r>
            <a:r>
              <a:rPr lang="ru-RU" sz="1200" dirty="0" smtClean="0"/>
              <a:t> </a:t>
            </a:r>
          </a:p>
          <a:p>
            <a:r>
              <a:rPr lang="ru-RU" sz="1200" b="1" dirty="0" smtClean="0"/>
              <a:t>Сайт «</a:t>
            </a:r>
            <a:r>
              <a:rPr lang="ru-RU" sz="1200" b="1" dirty="0" err="1" smtClean="0"/>
              <a:t>ПроеКТОриЯ</a:t>
            </a:r>
            <a:r>
              <a:rPr lang="ru-RU" sz="1200" b="1" dirty="0" smtClean="0"/>
              <a:t>» </a:t>
            </a:r>
            <a:r>
              <a:rPr lang="ru-RU" sz="1200" dirty="0" smtClean="0"/>
              <a:t>- </a:t>
            </a:r>
            <a:r>
              <a:rPr lang="en-US" sz="1200" dirty="0">
                <a:hlinkClick r:id="rId6"/>
              </a:rPr>
              <a:t>https://proektoria.online</a:t>
            </a:r>
            <a:r>
              <a:rPr lang="en-US" sz="1200" dirty="0" smtClean="0">
                <a:hlinkClick r:id="rId6"/>
              </a:rPr>
              <a:t>/</a:t>
            </a:r>
            <a:r>
              <a:rPr lang="ru-RU" sz="1200" dirty="0" smtClean="0"/>
              <a:t> </a:t>
            </a:r>
          </a:p>
          <a:p>
            <a:r>
              <a:rPr lang="ru-RU" sz="1200" b="1" dirty="0" smtClean="0"/>
              <a:t>Сайт «</a:t>
            </a:r>
            <a:r>
              <a:rPr lang="ru-RU" sz="1200" b="1" dirty="0" err="1" smtClean="0"/>
              <a:t>Навигатум</a:t>
            </a:r>
            <a:r>
              <a:rPr lang="ru-RU" sz="1200" b="1" dirty="0" smtClean="0"/>
              <a:t>» </a:t>
            </a:r>
            <a:r>
              <a:rPr lang="ru-RU" sz="1200" dirty="0" smtClean="0"/>
              <a:t>- </a:t>
            </a:r>
            <a:r>
              <a:rPr lang="en-US" sz="1200" dirty="0">
                <a:hlinkClick r:id="rId7"/>
              </a:rPr>
              <a:t>https://www.navigatum.ru</a:t>
            </a:r>
            <a:r>
              <a:rPr lang="en-US" sz="1200" dirty="0" smtClean="0">
                <a:hlinkClick r:id="rId7"/>
              </a:rPr>
              <a:t>/</a:t>
            </a:r>
            <a:r>
              <a:rPr lang="ru-RU" sz="1200" dirty="0" smtClean="0"/>
              <a:t> </a:t>
            </a:r>
          </a:p>
          <a:p>
            <a:r>
              <a:rPr lang="ru-RU" sz="1200" b="1" dirty="0" smtClean="0"/>
              <a:t>Атлас новых профессий </a:t>
            </a:r>
            <a:r>
              <a:rPr lang="ru-RU" sz="1200" dirty="0" smtClean="0"/>
              <a:t>- </a:t>
            </a:r>
            <a:r>
              <a:rPr lang="en-US" sz="1200" dirty="0">
                <a:hlinkClick r:id="rId8"/>
              </a:rPr>
              <a:t>http://atlas100.ru</a:t>
            </a:r>
            <a:r>
              <a:rPr lang="en-US" sz="1200" dirty="0" smtClean="0">
                <a:hlinkClick r:id="rId8"/>
              </a:rPr>
              <a:t>/</a:t>
            </a:r>
            <a:r>
              <a:rPr lang="ru-RU" sz="1200" dirty="0" smtClean="0"/>
              <a:t> </a:t>
            </a:r>
          </a:p>
          <a:p>
            <a:r>
              <a:rPr lang="ru-RU" sz="1200" b="1" dirty="0" smtClean="0"/>
              <a:t>Сайт Ворлдскиллс Россия </a:t>
            </a:r>
            <a:r>
              <a:rPr lang="ru-RU" sz="1200" dirty="0" smtClean="0"/>
              <a:t>- </a:t>
            </a:r>
            <a:r>
              <a:rPr lang="en-US" sz="1200" dirty="0">
                <a:hlinkClick r:id="rId9"/>
              </a:rPr>
              <a:t>https://worldskills.ru</a:t>
            </a:r>
            <a:r>
              <a:rPr lang="en-US" sz="1200" dirty="0" smtClean="0">
                <a:hlinkClick r:id="rId9"/>
              </a:rPr>
              <a:t>/</a:t>
            </a:r>
            <a:r>
              <a:rPr lang="ru-RU" sz="1200" dirty="0" smtClean="0"/>
              <a:t> </a:t>
            </a:r>
          </a:p>
          <a:p>
            <a:r>
              <a:rPr lang="ru-RU" sz="1200" b="1" dirty="0" smtClean="0"/>
              <a:t>Банк интерактивных </a:t>
            </a:r>
            <a:r>
              <a:rPr lang="ru-RU" sz="1200" b="1" dirty="0" err="1" smtClean="0"/>
              <a:t>профессиограмм</a:t>
            </a:r>
            <a:r>
              <a:rPr lang="ru-RU" sz="1200" b="1" dirty="0" smtClean="0"/>
              <a:t> </a:t>
            </a:r>
            <a:r>
              <a:rPr lang="ru-RU" sz="1200" dirty="0" smtClean="0"/>
              <a:t>- </a:t>
            </a:r>
            <a:r>
              <a:rPr lang="en-US" sz="1200" dirty="0">
                <a:hlinkClick r:id="rId10"/>
              </a:rPr>
              <a:t>http://prof.eduprof.ru</a:t>
            </a:r>
            <a:r>
              <a:rPr lang="en-US" sz="1200" dirty="0" smtClean="0">
                <a:hlinkClick r:id="rId10"/>
              </a:rPr>
              <a:t>/</a:t>
            </a:r>
            <a:r>
              <a:rPr lang="ru-RU" sz="1200" dirty="0" smtClean="0"/>
              <a:t> </a:t>
            </a:r>
          </a:p>
          <a:p>
            <a:r>
              <a:rPr lang="ru-RU" sz="1200" b="1" dirty="0" smtClean="0"/>
              <a:t>Сайт «Все профессии»</a:t>
            </a:r>
            <a:r>
              <a:rPr lang="ru-RU" sz="1200" dirty="0" smtClean="0"/>
              <a:t> - </a:t>
            </a:r>
            <a:r>
              <a:rPr lang="en-US" sz="1200" dirty="0">
                <a:hlinkClick r:id="rId11"/>
              </a:rPr>
              <a:t>http://</a:t>
            </a:r>
            <a:r>
              <a:rPr lang="en-US" sz="1200" dirty="0" smtClean="0">
                <a:hlinkClick r:id="rId11"/>
              </a:rPr>
              <a:t>profigrama.ru/profession/all</a:t>
            </a:r>
            <a:r>
              <a:rPr lang="ru-RU" sz="1200" dirty="0" smtClean="0"/>
              <a:t> </a:t>
            </a:r>
          </a:p>
          <a:p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62632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900" y="-40451"/>
            <a:ext cx="9144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Информационные источники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14176" y="1975655"/>
            <a:ext cx="8678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pPr indent="361950"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Спасибо за внимание!</a:t>
            </a: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70109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Bookman Old Style" pitchFamily="18" charset="0"/>
                <a:ea typeface="+mn-ea"/>
                <a:cs typeface="+mn-cs"/>
              </a:rPr>
              <a:t>Субъекты взаимодействия </a:t>
            </a:r>
            <a:r>
              <a:rPr lang="ru-RU" sz="2400" dirty="0" smtClean="0">
                <a:solidFill>
                  <a:srgbClr val="C00000"/>
                </a:solidFill>
                <a:latin typeface="Bookman Old Style" pitchFamily="18" charset="0"/>
                <a:ea typeface="+mn-ea"/>
                <a:cs typeface="+mn-cs"/>
              </a:rPr>
              <a:t>профориентации </a:t>
            </a:r>
            <a:br>
              <a:rPr lang="ru-RU" sz="2400" dirty="0" smtClean="0">
                <a:solidFill>
                  <a:srgbClr val="C00000"/>
                </a:solidFill>
                <a:latin typeface="Bookman Old Style" pitchFamily="18" charset="0"/>
                <a:ea typeface="+mn-ea"/>
                <a:cs typeface="+mn-cs"/>
              </a:rPr>
            </a:br>
            <a:r>
              <a:rPr lang="ru-RU" sz="1800" dirty="0">
                <a:solidFill>
                  <a:srgbClr val="002060"/>
                </a:solidFill>
                <a:latin typeface="Bookman Old Style" pitchFamily="18" charset="0"/>
                <a:ea typeface="+mn-ea"/>
                <a:cs typeface="+mn-cs"/>
              </a:rPr>
              <a:t>в рамках территориальной модели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2312" y="915566"/>
            <a:ext cx="79241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/>
              <a:t>обучающиеся и их родители, а также работодатели </a:t>
            </a:r>
            <a:r>
              <a:rPr lang="ru-RU" dirty="0"/>
              <a:t>– </a:t>
            </a:r>
            <a:endParaRPr lang="ru-RU" dirty="0" smtClean="0"/>
          </a:p>
          <a:p>
            <a:r>
              <a:rPr lang="ru-RU" dirty="0" smtClean="0"/>
              <a:t>основные </a:t>
            </a:r>
            <a:r>
              <a:rPr lang="ru-RU" dirty="0"/>
              <a:t>группы </a:t>
            </a:r>
            <a:r>
              <a:rPr lang="ru-RU" dirty="0" err="1"/>
              <a:t>благополучателей</a:t>
            </a:r>
            <a:r>
              <a:rPr lang="ru-RU" dirty="0"/>
              <a:t> результатов </a:t>
            </a:r>
            <a:r>
              <a:rPr lang="ru-RU" dirty="0" smtClean="0"/>
              <a:t>сопровождения </a:t>
            </a:r>
          </a:p>
          <a:p>
            <a:r>
              <a:rPr lang="ru-RU" dirty="0" smtClean="0"/>
              <a:t>профессионального </a:t>
            </a:r>
            <a:r>
              <a:rPr lang="ru-RU" dirty="0"/>
              <a:t>самоопределения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5194" y="1828399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/>
              <a:t>общеобразовательные школы и </a:t>
            </a:r>
            <a:endParaRPr lang="ru-RU" b="1" dirty="0" smtClean="0"/>
          </a:p>
          <a:p>
            <a:r>
              <a:rPr lang="ru-RU" b="1" dirty="0" smtClean="0"/>
              <a:t>организации дополнительного образования </a:t>
            </a:r>
            <a:r>
              <a:rPr lang="ru-RU" b="1" dirty="0"/>
              <a:t>детей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2563497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/>
              <a:t>профессиональные образовательные организации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5366" y="295971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/>
              <a:t>территориальная инфраструктура </a:t>
            </a:r>
            <a:r>
              <a:rPr lang="ru-RU" b="1" dirty="0" smtClean="0"/>
              <a:t>профориентации </a:t>
            </a:r>
          </a:p>
          <a:p>
            <a:r>
              <a:rPr lang="ru-RU" dirty="0" smtClean="0"/>
              <a:t>(обеспечивающая </a:t>
            </a:r>
            <a:r>
              <a:rPr lang="ru-RU" dirty="0"/>
              <a:t>взаимодействие между всеми участниками)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2312" y="3591498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/>
              <a:t>территориальные органы государственного управления и </a:t>
            </a:r>
            <a:endParaRPr lang="ru-RU" b="1" dirty="0" smtClean="0"/>
          </a:p>
          <a:p>
            <a:r>
              <a:rPr lang="ru-RU" b="1" dirty="0" smtClean="0"/>
              <a:t>местного самоуправления </a:t>
            </a:r>
            <a:r>
              <a:rPr lang="ru-RU" dirty="0"/>
              <a:t>(обеспечивающие координацию </a:t>
            </a:r>
            <a:endParaRPr lang="ru-RU" dirty="0" smtClean="0"/>
          </a:p>
          <a:p>
            <a:r>
              <a:rPr lang="ru-RU" dirty="0" smtClean="0"/>
              <a:t>взаимодействия </a:t>
            </a:r>
            <a:r>
              <a:rPr lang="ru-RU" dirty="0"/>
              <a:t>между участниками и при необходимости </a:t>
            </a:r>
            <a:endParaRPr lang="ru-RU" dirty="0" smtClean="0"/>
          </a:p>
          <a:p>
            <a:r>
              <a:rPr lang="ru-RU" dirty="0" smtClean="0"/>
              <a:t>инициирующие </a:t>
            </a:r>
            <a:r>
              <a:rPr lang="ru-RU" dirty="0"/>
              <a:t>взаимодействие)</a:t>
            </a:r>
          </a:p>
        </p:txBody>
      </p:sp>
    </p:spTree>
    <p:extLst>
      <p:ext uri="{BB962C8B-B14F-4D97-AF65-F5344CB8AC3E}">
        <p14:creationId xmlns:p14="http://schemas.microsoft.com/office/powerpoint/2010/main" xmlns="" val="88196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Bookman Old Style" pitchFamily="18" charset="0"/>
                <a:ea typeface="+mn-ea"/>
                <a:cs typeface="+mn-cs"/>
              </a:rPr>
              <a:t>Механизмы </a:t>
            </a:r>
            <a:r>
              <a:rPr lang="ru-RU" sz="2400" dirty="0">
                <a:solidFill>
                  <a:srgbClr val="C00000"/>
                </a:solidFill>
                <a:latin typeface="Bookman Old Style" pitchFamily="18" charset="0"/>
                <a:ea typeface="+mn-ea"/>
                <a:cs typeface="+mn-cs"/>
              </a:rPr>
              <a:t>взаимодействия </a:t>
            </a:r>
            <a:endParaRPr lang="ru-RU" sz="1800" dirty="0">
              <a:solidFill>
                <a:srgbClr val="002060"/>
              </a:solidFill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12" y="915566"/>
            <a:ext cx="806811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Модель функционирует на основе механизмов многоуровневого </a:t>
            </a:r>
            <a:endParaRPr lang="ru-RU" dirty="0" smtClean="0"/>
          </a:p>
          <a:p>
            <a:r>
              <a:rPr lang="ru-RU" dirty="0" err="1" smtClean="0"/>
              <a:t>межинституционального</a:t>
            </a:r>
            <a:r>
              <a:rPr lang="ru-RU" dirty="0" smtClean="0"/>
              <a:t> </a:t>
            </a:r>
            <a:r>
              <a:rPr lang="ru-RU" dirty="0"/>
              <a:t>взаимодействия, в числе которых </a:t>
            </a:r>
            <a:endParaRPr lang="ru-RU" dirty="0" smtClean="0"/>
          </a:p>
          <a:p>
            <a:endParaRPr lang="ru-RU" sz="600" dirty="0" smtClean="0"/>
          </a:p>
          <a:p>
            <a:r>
              <a:rPr lang="ru-RU" b="1" dirty="0" smtClean="0"/>
              <a:t>– </a:t>
            </a:r>
            <a:r>
              <a:rPr lang="ru-RU" b="1" dirty="0"/>
              <a:t>во-первых</a:t>
            </a:r>
            <a:r>
              <a:rPr lang="ru-RU" dirty="0"/>
              <a:t>, сетевое сотрудничество между </a:t>
            </a:r>
            <a:r>
              <a:rPr lang="ru-RU" dirty="0" smtClean="0"/>
              <a:t>ОО </a:t>
            </a:r>
            <a:r>
              <a:rPr lang="ru-RU" dirty="0"/>
              <a:t>различных уровней и </a:t>
            </a:r>
            <a:endParaRPr lang="ru-RU" dirty="0" smtClean="0"/>
          </a:p>
          <a:p>
            <a:r>
              <a:rPr lang="ru-RU" dirty="0" smtClean="0"/>
              <a:t>типов</a:t>
            </a:r>
            <a:r>
              <a:rPr lang="ru-RU" dirty="0"/>
              <a:t>, а также специализированными организациями, осуществляющими сопровождение профессионального самоопределения обучающихся; </a:t>
            </a:r>
            <a:endParaRPr lang="ru-RU" dirty="0" smtClean="0"/>
          </a:p>
          <a:p>
            <a:endParaRPr lang="ru-RU" sz="600" dirty="0" smtClean="0"/>
          </a:p>
          <a:p>
            <a:pPr marL="285750" indent="-285750">
              <a:buFontTx/>
              <a:buChar char="-"/>
            </a:pPr>
            <a:r>
              <a:rPr lang="ru-RU" b="1" dirty="0" smtClean="0"/>
              <a:t>во-вторых</a:t>
            </a:r>
            <a:r>
              <a:rPr lang="ru-RU" dirty="0"/>
              <a:t>, межведомственное взаимодействие между органами </a:t>
            </a:r>
            <a:endParaRPr lang="ru-RU" dirty="0" smtClean="0"/>
          </a:p>
          <a:p>
            <a:r>
              <a:rPr lang="ru-RU" dirty="0" smtClean="0"/>
              <a:t>управления </a:t>
            </a:r>
            <a:r>
              <a:rPr lang="ru-RU" dirty="0"/>
              <a:t>и организациями различной ведомственной </a:t>
            </a:r>
            <a:endParaRPr lang="ru-RU" dirty="0" smtClean="0"/>
          </a:p>
          <a:p>
            <a:r>
              <a:rPr lang="ru-RU" dirty="0" smtClean="0"/>
              <a:t>принадлежности</a:t>
            </a:r>
            <a:r>
              <a:rPr lang="ru-RU" dirty="0"/>
              <a:t>, реализующими задачи сопровождения </a:t>
            </a:r>
            <a:endParaRPr lang="ru-RU" dirty="0" smtClean="0"/>
          </a:p>
          <a:p>
            <a:r>
              <a:rPr lang="ru-RU" dirty="0"/>
              <a:t>профессионального самоопределения и профессионального выбора </a:t>
            </a:r>
            <a:endParaRPr lang="ru-RU" dirty="0" smtClean="0"/>
          </a:p>
          <a:p>
            <a:r>
              <a:rPr lang="ru-RU" dirty="0" smtClean="0"/>
              <a:t>различных </a:t>
            </a:r>
            <a:r>
              <a:rPr lang="ru-RU" dirty="0"/>
              <a:t>групп населения; </a:t>
            </a:r>
            <a:endParaRPr lang="ru-RU" dirty="0" smtClean="0"/>
          </a:p>
          <a:p>
            <a:endParaRPr lang="ru-RU" sz="600" dirty="0" smtClean="0"/>
          </a:p>
          <a:p>
            <a:pPr marL="285750" indent="-285750">
              <a:buFontTx/>
              <a:buChar char="-"/>
            </a:pPr>
            <a:r>
              <a:rPr lang="ru-RU" b="1" dirty="0" smtClean="0"/>
              <a:t>в-третьих</a:t>
            </a:r>
            <a:r>
              <a:rPr lang="ru-RU" b="1" dirty="0"/>
              <a:t>, </a:t>
            </a:r>
            <a:r>
              <a:rPr lang="ru-RU" dirty="0"/>
              <a:t>государственно-частное партнерство в решении </a:t>
            </a:r>
            <a:endParaRPr lang="ru-RU" dirty="0" smtClean="0"/>
          </a:p>
          <a:p>
            <a:r>
              <a:rPr lang="ru-RU" dirty="0" err="1" smtClean="0"/>
              <a:t>профориентационных</a:t>
            </a:r>
            <a:r>
              <a:rPr lang="ru-RU" dirty="0" smtClean="0"/>
              <a:t> задач.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387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Bookman Old Style" pitchFamily="18" charset="0"/>
                <a:ea typeface="+mn-ea"/>
                <a:cs typeface="+mn-cs"/>
              </a:rPr>
              <a:t>Инструменты реализации </a:t>
            </a:r>
            <a:br>
              <a:rPr lang="ru-RU" sz="2400" dirty="0" smtClean="0">
                <a:solidFill>
                  <a:srgbClr val="C00000"/>
                </a:solidFill>
                <a:latin typeface="Bookman Old Style" pitchFamily="18" charset="0"/>
                <a:ea typeface="+mn-ea"/>
                <a:cs typeface="+mn-cs"/>
              </a:rPr>
            </a:br>
            <a:r>
              <a:rPr lang="ru-RU" sz="2400" dirty="0" smtClean="0">
                <a:solidFill>
                  <a:srgbClr val="C00000"/>
                </a:solidFill>
                <a:latin typeface="Bookman Old Style" pitchFamily="18" charset="0"/>
                <a:ea typeface="+mn-ea"/>
                <a:cs typeface="+mn-cs"/>
              </a:rPr>
              <a:t>целей профориентации</a:t>
            </a:r>
            <a:endParaRPr lang="ru-RU" sz="1800" dirty="0">
              <a:solidFill>
                <a:srgbClr val="002060"/>
              </a:solidFill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12" y="915566"/>
            <a:ext cx="8068119" cy="3884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законодательное регулирование</a:t>
            </a:r>
            <a:endParaRPr lang="ru-RU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научно-методическое  и организационно-практическое сопровождение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совершенствование кадрового потенциала;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совершенствование материально-технического обеспечения;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сетевые </a:t>
            </a:r>
            <a:r>
              <a:rPr lang="ru-RU" dirty="0"/>
              <a:t>программы профессиональной ориентации, </a:t>
            </a:r>
            <a:endParaRPr lang="ru-RU" dirty="0" smtClean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новые формы </a:t>
            </a:r>
            <a:r>
              <a:rPr lang="ru-RU" dirty="0" err="1" smtClean="0"/>
              <a:t>профориентационной</a:t>
            </a:r>
            <a:r>
              <a:rPr lang="ru-RU" dirty="0" smtClean="0"/>
              <a:t> работы</a:t>
            </a:r>
            <a:r>
              <a:rPr lang="ru-RU" dirty="0"/>
              <a:t>, </a:t>
            </a:r>
            <a:endParaRPr lang="ru-RU" dirty="0" smtClean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система </a:t>
            </a:r>
            <a:r>
              <a:rPr lang="ru-RU" dirty="0" err="1" smtClean="0"/>
              <a:t>профинформирования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72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Bookman Old Style" pitchFamily="18" charset="0"/>
                <a:ea typeface="+mn-ea"/>
                <a:cs typeface="+mn-cs"/>
              </a:rPr>
              <a:t>Ожидаемые результаты</a:t>
            </a:r>
            <a:br>
              <a:rPr lang="ru-RU" sz="2400" dirty="0" smtClean="0">
                <a:solidFill>
                  <a:srgbClr val="C00000"/>
                </a:solidFill>
                <a:latin typeface="Bookman Old Style" pitchFamily="18" charset="0"/>
                <a:ea typeface="+mn-ea"/>
                <a:cs typeface="+mn-cs"/>
              </a:rPr>
            </a:br>
            <a:r>
              <a:rPr lang="ru-RU" sz="2400" dirty="0" smtClean="0">
                <a:solidFill>
                  <a:srgbClr val="C00000"/>
                </a:solidFill>
                <a:latin typeface="Bookman Old Style" pitchFamily="18" charset="0"/>
                <a:ea typeface="+mn-ea"/>
                <a:cs typeface="+mn-cs"/>
              </a:rPr>
              <a:t> профориентации</a:t>
            </a:r>
            <a:endParaRPr lang="ru-RU" sz="1800" dirty="0">
              <a:solidFill>
                <a:srgbClr val="002060"/>
              </a:solidFill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12" y="1107197"/>
            <a:ext cx="8428160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Развитие человеческого потенциала и человеческого капитала в</a:t>
            </a:r>
          </a:p>
          <a:p>
            <a:r>
              <a:rPr lang="ru-RU" dirty="0"/>
              <a:t>масштабах </a:t>
            </a:r>
            <a:r>
              <a:rPr lang="ru-RU" dirty="0" smtClean="0"/>
              <a:t>территории:</a:t>
            </a:r>
          </a:p>
          <a:p>
            <a:pPr marL="171450" indent="-171450">
              <a:spcBef>
                <a:spcPts val="400"/>
              </a:spcBef>
              <a:buFontTx/>
              <a:buChar char="-"/>
            </a:pPr>
            <a:r>
              <a:rPr lang="ru-RU" sz="1200" dirty="0" smtClean="0"/>
              <a:t>повышение </a:t>
            </a:r>
            <a:r>
              <a:rPr lang="ru-RU" sz="1200" dirty="0"/>
              <a:t>качества трудовых ресурсов; </a:t>
            </a:r>
            <a:endParaRPr lang="ru-RU" sz="1200" dirty="0" smtClean="0"/>
          </a:p>
          <a:p>
            <a:pPr marL="171450" indent="-171450">
              <a:buFontTx/>
              <a:buChar char="-"/>
            </a:pPr>
            <a:r>
              <a:rPr lang="ru-RU" sz="1200" dirty="0" smtClean="0"/>
              <a:t>повышение </a:t>
            </a:r>
            <a:r>
              <a:rPr lang="ru-RU" sz="1200" dirty="0"/>
              <a:t>степени самостоятельности, рациональности, ответственности и устойчивости </a:t>
            </a:r>
            <a:r>
              <a:rPr lang="ru-RU" sz="1200" dirty="0" smtClean="0"/>
              <a:t>профессионально-</a:t>
            </a:r>
          </a:p>
          <a:p>
            <a:r>
              <a:rPr lang="ru-RU" sz="1200" dirty="0" smtClean="0"/>
              <a:t>образовательного </a:t>
            </a:r>
            <a:r>
              <a:rPr lang="ru-RU" sz="1200" dirty="0"/>
              <a:t>и профессионального выбора у выпускников образовательных организаций; </a:t>
            </a:r>
            <a:endParaRPr lang="ru-RU" sz="1200" dirty="0" smtClean="0"/>
          </a:p>
          <a:p>
            <a:pPr marL="171450" indent="-171450">
              <a:buFontTx/>
              <a:buChar char="-"/>
            </a:pPr>
            <a:r>
              <a:rPr lang="ru-RU" sz="1200" dirty="0" smtClean="0"/>
              <a:t>изменение </a:t>
            </a:r>
            <a:r>
              <a:rPr lang="ru-RU" sz="1200" dirty="0"/>
              <a:t>ведущего тренда общественного мнения: от потребности во внешней поддержке в каждом </a:t>
            </a:r>
            <a:endParaRPr lang="ru-RU" sz="1200" dirty="0" smtClean="0"/>
          </a:p>
          <a:p>
            <a:r>
              <a:rPr lang="ru-RU" sz="1200" dirty="0" smtClean="0"/>
              <a:t>конкретном </a:t>
            </a:r>
            <a:r>
              <a:rPr lang="ru-RU" sz="1200" dirty="0"/>
              <a:t>профессионально-карьерном выборе – к самостоятельности и ответственности в построении </a:t>
            </a:r>
            <a:endParaRPr lang="ru-RU" sz="1200" dirty="0" smtClean="0"/>
          </a:p>
          <a:p>
            <a:r>
              <a:rPr lang="ru-RU" sz="1200" dirty="0" smtClean="0"/>
              <a:t>профессионально-карьерной </a:t>
            </a:r>
            <a:r>
              <a:rPr lang="ru-RU" sz="1200" dirty="0"/>
              <a:t>траектории; </a:t>
            </a:r>
            <a:endParaRPr lang="ru-RU" sz="1200" dirty="0" smtClean="0"/>
          </a:p>
          <a:p>
            <a:pPr marL="171450" indent="-171450">
              <a:buFontTx/>
              <a:buChar char="-"/>
            </a:pPr>
            <a:r>
              <a:rPr lang="ru-RU" sz="1200" dirty="0" smtClean="0"/>
              <a:t>повышение </a:t>
            </a:r>
            <a:r>
              <a:rPr lang="ru-RU" sz="1200" dirty="0" err="1"/>
              <a:t>профориентационной</a:t>
            </a:r>
            <a:r>
              <a:rPr lang="ru-RU" sz="1200" dirty="0"/>
              <a:t> культуры населения и уменьшение влияния социальных мифов о мире труда и профессий и других деформаций социального сознания.</a:t>
            </a:r>
            <a:endParaRPr lang="ru-RU" sz="12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388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Bookman Old Style" pitchFamily="18" charset="0"/>
                <a:ea typeface="+mn-ea"/>
                <a:cs typeface="+mn-cs"/>
              </a:rPr>
              <a:t>Ожидаемые результаты</a:t>
            </a:r>
            <a:br>
              <a:rPr lang="ru-RU" sz="2400" dirty="0" smtClean="0">
                <a:solidFill>
                  <a:srgbClr val="C00000"/>
                </a:solidFill>
                <a:latin typeface="Bookman Old Style" pitchFamily="18" charset="0"/>
                <a:ea typeface="+mn-ea"/>
                <a:cs typeface="+mn-cs"/>
              </a:rPr>
            </a:br>
            <a:r>
              <a:rPr lang="ru-RU" sz="2400" dirty="0" smtClean="0">
                <a:solidFill>
                  <a:srgbClr val="C00000"/>
                </a:solidFill>
                <a:latin typeface="Bookman Old Style" pitchFamily="18" charset="0"/>
                <a:ea typeface="+mn-ea"/>
                <a:cs typeface="+mn-cs"/>
              </a:rPr>
              <a:t> профориентации</a:t>
            </a:r>
            <a:endParaRPr lang="ru-RU" sz="1800" dirty="0">
              <a:solidFill>
                <a:srgbClr val="002060"/>
              </a:solidFill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12" y="915566"/>
            <a:ext cx="828414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Согласование </a:t>
            </a:r>
            <a:r>
              <a:rPr lang="ru-RU" dirty="0"/>
              <a:t>интересов и потребностей граждан с приоритетами </a:t>
            </a:r>
            <a:endParaRPr lang="ru-RU" dirty="0" smtClean="0"/>
          </a:p>
          <a:p>
            <a:r>
              <a:rPr lang="ru-RU" dirty="0" smtClean="0"/>
              <a:t>социально-экономического </a:t>
            </a:r>
            <a:r>
              <a:rPr lang="ru-RU" dirty="0"/>
              <a:t>развития территории; повышение </a:t>
            </a:r>
            <a:endParaRPr lang="ru-RU" dirty="0" smtClean="0"/>
          </a:p>
          <a:p>
            <a:r>
              <a:rPr lang="ru-RU" dirty="0" smtClean="0"/>
              <a:t>сбалансированности </a:t>
            </a:r>
            <a:r>
              <a:rPr lang="ru-RU" dirty="0"/>
              <a:t>«спроса и предложения» на региональном рынке </a:t>
            </a:r>
            <a:endParaRPr lang="ru-RU" dirty="0" smtClean="0"/>
          </a:p>
          <a:p>
            <a:r>
              <a:rPr lang="ru-RU" dirty="0" smtClean="0"/>
              <a:t>труда </a:t>
            </a:r>
            <a:r>
              <a:rPr lang="ru-RU" dirty="0"/>
              <a:t>(по уровню и по профилю квалификации</a:t>
            </a:r>
            <a:r>
              <a:rPr lang="ru-RU" dirty="0" smtClean="0"/>
              <a:t>), в </a:t>
            </a:r>
            <a:r>
              <a:rPr lang="ru-RU" dirty="0" err="1" smtClean="0"/>
              <a:t>т.ч</a:t>
            </a:r>
            <a:r>
              <a:rPr lang="ru-RU" dirty="0" smtClean="0"/>
              <a:t>.: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рост </a:t>
            </a:r>
            <a:r>
              <a:rPr lang="ru-RU" sz="1200" dirty="0"/>
              <a:t>количества обучающихся в </a:t>
            </a:r>
            <a:r>
              <a:rPr lang="ru-RU" sz="1200" dirty="0" smtClean="0"/>
              <a:t>ПОО и </a:t>
            </a:r>
            <a:r>
              <a:rPr lang="ru-RU" sz="1200" dirty="0"/>
              <a:t>вузах по профессиям (специальностям), востребованным на </a:t>
            </a:r>
            <a:r>
              <a:rPr lang="ru-RU" sz="1200" dirty="0" err="1" smtClean="0"/>
              <a:t>регио</a:t>
            </a:r>
            <a:r>
              <a:rPr lang="ru-RU" sz="1200" dirty="0" smtClean="0"/>
              <a:t>-</a:t>
            </a:r>
          </a:p>
          <a:p>
            <a:r>
              <a:rPr lang="ru-RU" sz="1200" dirty="0" err="1" smtClean="0"/>
              <a:t>нальном</a:t>
            </a:r>
            <a:r>
              <a:rPr lang="ru-RU" sz="1200" dirty="0" smtClean="0"/>
              <a:t> </a:t>
            </a:r>
            <a:r>
              <a:rPr lang="ru-RU" sz="1200" dirty="0"/>
              <a:t>рынке труда в среднесрочной перспективе; </a:t>
            </a:r>
            <a:endParaRPr lang="ru-RU" sz="1200" dirty="0" smtClean="0"/>
          </a:p>
          <a:p>
            <a:pPr marL="171450" indent="-171450">
              <a:buFontTx/>
              <a:buChar char="-"/>
            </a:pPr>
            <a:r>
              <a:rPr lang="ru-RU" sz="1200" dirty="0" smtClean="0"/>
              <a:t>рост </a:t>
            </a:r>
            <a:r>
              <a:rPr lang="ru-RU" sz="1200" dirty="0"/>
              <a:t>уровня трудоустройства по полученной профессии (специальности) выпускников </a:t>
            </a:r>
            <a:r>
              <a:rPr lang="ru-RU" sz="1200" dirty="0" smtClean="0"/>
              <a:t>ПОО </a:t>
            </a:r>
            <a:r>
              <a:rPr lang="ru-RU" sz="1200" dirty="0"/>
              <a:t>и вузов в </a:t>
            </a:r>
            <a:r>
              <a:rPr lang="ru-RU" sz="1200" dirty="0" smtClean="0"/>
              <a:t>первый </a:t>
            </a:r>
          </a:p>
          <a:p>
            <a:r>
              <a:rPr lang="ru-RU" sz="1200" dirty="0" smtClean="0"/>
              <a:t>год </a:t>
            </a:r>
            <a:r>
              <a:rPr lang="ru-RU" sz="1200" dirty="0"/>
              <a:t>после выпуска в общем количестве трудоустроенных выпускников. </a:t>
            </a:r>
            <a:endParaRPr lang="ru-RU" sz="1200" dirty="0" smtClean="0"/>
          </a:p>
          <a:p>
            <a:pPr marL="171450" indent="-171450">
              <a:buFontTx/>
              <a:buChar char="-"/>
            </a:pPr>
            <a:endParaRPr lang="ru-RU" sz="12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Сокращение доли безработной молодёжи в масштабе территории. </a:t>
            </a:r>
            <a:endParaRPr lang="ru-RU" dirty="0" smtClean="0"/>
          </a:p>
          <a:p>
            <a:endParaRPr lang="ru-RU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Оптимизация </a:t>
            </a:r>
            <a:r>
              <a:rPr lang="ru-RU" dirty="0"/>
              <a:t>потоков профессионально-трудовой </a:t>
            </a:r>
            <a:r>
              <a:rPr lang="ru-RU" dirty="0" smtClean="0"/>
              <a:t>миграции: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уменьшение </a:t>
            </a:r>
            <a:r>
              <a:rPr lang="ru-RU" sz="1200" dirty="0"/>
              <a:t>оттока выпускников и молодых кадров из региона в другие субъекты федерации; </a:t>
            </a:r>
            <a:endParaRPr lang="ru-RU" sz="1200" dirty="0" smtClean="0"/>
          </a:p>
          <a:p>
            <a:pPr marL="171450" indent="-171450">
              <a:buFontTx/>
              <a:buChar char="-"/>
            </a:pPr>
            <a:r>
              <a:rPr lang="ru-RU" sz="1200" dirty="0" smtClean="0"/>
              <a:t>уменьшение </a:t>
            </a:r>
            <a:r>
              <a:rPr lang="ru-RU" sz="1200" dirty="0"/>
              <a:t>притока трудовых мигрантов из других </a:t>
            </a:r>
            <a:r>
              <a:rPr lang="ru-RU" sz="1200" dirty="0" smtClean="0"/>
              <a:t>стран.</a:t>
            </a:r>
            <a:endParaRPr lang="ru-RU" sz="1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566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900" y="-4045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Законодательная база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в области профориентации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47664" y="987574"/>
            <a:ext cx="740270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Конституция РФ (1993 года)</a:t>
            </a:r>
          </a:p>
          <a:p>
            <a:pPr indent="361950"/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Статья 37</a:t>
            </a:r>
          </a:p>
          <a:p>
            <a:pPr indent="361950"/>
            <a:r>
              <a:rPr lang="ru-RU" sz="1600" dirty="0" smtClean="0"/>
              <a:t>1) Труд </a:t>
            </a:r>
            <a:r>
              <a:rPr lang="ru-RU" sz="1600" dirty="0"/>
              <a:t>свободен. Каждый имеет право свободно распоряжаться своими </a:t>
            </a:r>
            <a:r>
              <a:rPr lang="ru-RU" sz="1600" dirty="0" smtClean="0"/>
              <a:t>способностями к </a:t>
            </a:r>
            <a:r>
              <a:rPr lang="ru-RU" sz="1600" dirty="0"/>
              <a:t>труду, выбирать род деятельности и профессию.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0482" y="2159207"/>
            <a:ext cx="741108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5113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Трудовой Кодекс РФ </a:t>
            </a:r>
          </a:p>
          <a:p>
            <a:pPr indent="265113"/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Статья 2. 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Основные принципы правового регулирования трудовых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отношений 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и иных непосредственно связанных с ними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отношений</a:t>
            </a:r>
          </a:p>
          <a:p>
            <a:pPr indent="265113"/>
            <a:r>
              <a:rPr lang="ru-RU" sz="1600" dirty="0"/>
              <a:t>Исходя из общепризнанных принципов и норм международного права и в </a:t>
            </a:r>
            <a:r>
              <a:rPr lang="ru-RU" sz="1600" dirty="0" smtClean="0"/>
              <a:t>соответствии </a:t>
            </a:r>
            <a:r>
              <a:rPr lang="ru-RU" sz="1600" dirty="0"/>
              <a:t>с Конституцией Российской Федерации основными принципами </a:t>
            </a:r>
            <a:r>
              <a:rPr lang="ru-RU" sz="1600" dirty="0" smtClean="0"/>
              <a:t>правового </a:t>
            </a:r>
            <a:r>
              <a:rPr lang="ru-RU" sz="1600" dirty="0"/>
              <a:t>регулирования </a:t>
            </a:r>
            <a:r>
              <a:rPr lang="ru-RU" sz="1600" dirty="0" smtClean="0"/>
              <a:t>трудовых </a:t>
            </a:r>
            <a:r>
              <a:rPr lang="ru-RU" sz="1600" dirty="0"/>
              <a:t>отношений и иных непосредственно связанных </a:t>
            </a:r>
            <a:r>
              <a:rPr lang="ru-RU" sz="1600" dirty="0" smtClean="0"/>
              <a:t>с </a:t>
            </a:r>
            <a:r>
              <a:rPr lang="ru-RU" sz="1600" dirty="0"/>
              <a:t>ними отношений признаются</a:t>
            </a:r>
            <a:r>
              <a:rPr lang="ru-RU" sz="1600" dirty="0" smtClean="0"/>
              <a:t>:</a:t>
            </a:r>
          </a:p>
          <a:p>
            <a:endParaRPr lang="ru-RU" sz="800" dirty="0"/>
          </a:p>
          <a:p>
            <a:pPr indent="361950"/>
            <a:r>
              <a:rPr lang="ru-RU" sz="1600" dirty="0"/>
              <a:t>свобода труда, включая право на труд, который каждый свободно выбирает или на который свободно соглашается, право распоряжаться своими способностями к труду, выбирать профессию и род деятельности;</a:t>
            </a:r>
          </a:p>
        </p:txBody>
      </p:sp>
      <p:pic>
        <p:nvPicPr>
          <p:cNvPr id="1026" name="Picture 2" descr="https://ru.toluna.com/dpolls_images/2018/05/18/2a025e4c-f60a-4892-b59f-99efbc4e5e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70" y="699542"/>
            <a:ext cx="1050924" cy="153585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dm.starominska.ru/upload/novosti/2015/0806/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887" y="2459558"/>
            <a:ext cx="1055107" cy="141262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634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7326</TotalTime>
  <Words>2769</Words>
  <Application>Microsoft Office PowerPoint</Application>
  <PresentationFormat>Экран (16:9)</PresentationFormat>
  <Paragraphs>399</Paragraphs>
  <Slides>34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Office Theme</vt:lpstr>
      <vt:lpstr>Custom Design</vt:lpstr>
      <vt:lpstr>Слайд 1</vt:lpstr>
      <vt:lpstr>Слайд 2</vt:lpstr>
      <vt:lpstr>Слайд 3</vt:lpstr>
      <vt:lpstr>Субъекты взаимодействия профориентации  в рамках территориальной модели</vt:lpstr>
      <vt:lpstr>Механизмы взаимодействия </vt:lpstr>
      <vt:lpstr>Инструменты реализации  целей профориентации</vt:lpstr>
      <vt:lpstr>Ожидаемые результаты  профориентации</vt:lpstr>
      <vt:lpstr>Ожидаемые результаты  профориентации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ЭПОЛ</cp:lastModifiedBy>
  <cp:revision>478</cp:revision>
  <cp:lastPrinted>2017-08-10T13:45:29Z</cp:lastPrinted>
  <dcterms:created xsi:type="dcterms:W3CDTF">2014-04-01T16:35:38Z</dcterms:created>
  <dcterms:modified xsi:type="dcterms:W3CDTF">2019-03-22T11:55:24Z</dcterms:modified>
</cp:coreProperties>
</file>